
<file path=[Content_Types].xml><?xml version="1.0" encoding="utf-8"?>
<Types xmlns="http://schemas.openxmlformats.org/package/2006/content-types">
  <Default Extension="png" ContentType="image/png"/>
  <Default Extension="tmp"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65" r:id="rId3"/>
    <p:sldId id="258" r:id="rId4"/>
    <p:sldId id="266" r:id="rId5"/>
    <p:sldId id="259" r:id="rId6"/>
    <p:sldId id="271" r:id="rId7"/>
    <p:sldId id="260" r:id="rId8"/>
    <p:sldId id="261" r:id="rId9"/>
    <p:sldId id="272" r:id="rId10"/>
    <p:sldId id="273" r:id="rId11"/>
    <p:sldId id="268" r:id="rId12"/>
    <p:sldId id="269" r:id="rId13"/>
    <p:sldId id="270" r:id="rId14"/>
    <p:sldId id="262" r:id="rId15"/>
    <p:sldId id="263"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8" d="100"/>
          <a:sy n="88" d="100"/>
        </p:scale>
        <p:origin x="96" y="42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5DC0B132-9EF6-4662-A9C8-B93D782DFF75}" type="datetimeFigureOut">
              <a:rPr lang="en-US" smtClean="0"/>
              <a:t>1/12/2016</a:t>
            </a:fld>
            <a:endParaRPr lang="en-US"/>
          </a:p>
        </p:txBody>
      </p:sp>
      <p:sp>
        <p:nvSpPr>
          <p:cNvPr id="5" name="Footer Placeholder 4"/>
          <p:cNvSpPr>
            <a:spLocks noGrp="1"/>
          </p:cNvSpPr>
          <p:nvPr>
            <p:ph type="ftr" sz="quarter" idx="11"/>
          </p:nvPr>
        </p:nvSpPr>
        <p:spPr>
          <a:xfrm>
            <a:off x="1174044" y="5357592"/>
            <a:ext cx="5034845" cy="365125"/>
          </a:xfrm>
        </p:spPr>
        <p:txBody>
          <a:bodyPr/>
          <a:lstStyle/>
          <a:p>
            <a:endParaRPr lang="en-US"/>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DCCDD4DF-3F02-4669-AB9A-9D0CE936EBF2}"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DC0B132-9EF6-4662-A9C8-B93D782DFF75}"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CDD4DF-3F02-4669-AB9A-9D0CE936EBF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DC0B132-9EF6-4662-A9C8-B93D782DFF75}"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CDD4DF-3F02-4669-AB9A-9D0CE936EBF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DC0B132-9EF6-4662-A9C8-B93D782DFF75}"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CDD4DF-3F02-4669-AB9A-9D0CE936EBF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DC0B132-9EF6-4662-A9C8-B93D782DFF75}"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CDD4DF-3F02-4669-AB9A-9D0CE936EBF2}"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5DC0B132-9EF6-4662-A9C8-B93D782DFF75}" type="datetimeFigureOut">
              <a:rPr lang="en-US" smtClean="0"/>
              <a:t>1/12/2016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CDD4DF-3F02-4669-AB9A-9D0CE936EBF2}" type="slidenum">
              <a:rPr lang="en-US" smtClean="0"/>
              <a:t>‹#›</a:t>
            </a:fld>
            <a:endParaRPr lang="en-US"/>
          </a:p>
        </p:txBody>
      </p:sp>
      <p:sp>
        <p:nvSpPr>
          <p:cNvPr id="9" name="Content Placeholder 8"/>
          <p:cNvSpPr>
            <a:spLocks noGrp="1"/>
          </p:cNvSpPr>
          <p:nvPr>
            <p:ph sz="quarter" idx="13"/>
          </p:nvPr>
        </p:nvSpPr>
        <p:spPr>
          <a:xfrm>
            <a:off x="1298448" y="2121407"/>
            <a:ext cx="3200400" cy="36027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5DC0B132-9EF6-4662-A9C8-B93D782DFF75}" type="datetimeFigureOut">
              <a:rPr lang="en-US" smtClean="0"/>
              <a:t>1/12/2016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CCDD4DF-3F02-4669-AB9A-9D0CE936EBF2}" type="slidenum">
              <a:rPr lang="en-US" smtClean="0"/>
              <a:t>‹#›</a:t>
            </a:fld>
            <a:endParaRPr lang="en-US"/>
          </a:p>
        </p:txBody>
      </p:sp>
      <p:sp>
        <p:nvSpPr>
          <p:cNvPr id="11" name="Content Placeholder 10"/>
          <p:cNvSpPr>
            <a:spLocks noGrp="1"/>
          </p:cNvSpPr>
          <p:nvPr>
            <p:ph sz="quarter" idx="13"/>
          </p:nvPr>
        </p:nvSpPr>
        <p:spPr>
          <a:xfrm>
            <a:off x="1298448" y="2944368"/>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DC0B132-9EF6-4662-A9C8-B93D782DFF75}" type="datetimeFigureOut">
              <a:rPr lang="en-US" smtClean="0"/>
              <a:t>1/12/2016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CCDD4DF-3F02-4669-AB9A-9D0CE936EBF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C0B132-9EF6-4662-A9C8-B93D782DFF75}" type="datetimeFigureOut">
              <a:rPr lang="en-US" smtClean="0"/>
              <a:t>1/12/2016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CCDD4DF-3F02-4669-AB9A-9D0CE936EBF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n-US" smtClean="0"/>
              <a:t>Click to edit Master title style</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1698" y="5885672"/>
            <a:ext cx="1213821" cy="365125"/>
          </a:xfrm>
        </p:spPr>
        <p:txBody>
          <a:bodyPr/>
          <a:lstStyle/>
          <a:p>
            <a:fld id="{5DC0B132-9EF6-4662-A9C8-B93D782DFF75}" type="datetimeFigureOut">
              <a:rPr lang="en-US" smtClean="0"/>
              <a:t>1/12/2016</a:t>
            </a:fld>
            <a:endParaRPr lang="en-US"/>
          </a:p>
        </p:txBody>
      </p:sp>
      <p:sp>
        <p:nvSpPr>
          <p:cNvPr id="6" name="Footer Placeholder 5"/>
          <p:cNvSpPr>
            <a:spLocks noGrp="1"/>
          </p:cNvSpPr>
          <p:nvPr>
            <p:ph type="ftr" sz="quarter" idx="11"/>
          </p:nvPr>
        </p:nvSpPr>
        <p:spPr>
          <a:xfrm rot="-60000">
            <a:off x="914554" y="5829261"/>
            <a:ext cx="3522607" cy="365125"/>
          </a:xfrm>
        </p:spPr>
        <p:txBody>
          <a:bodyPr/>
          <a:lstStyle/>
          <a:p>
            <a:endParaRPr lang="en-US"/>
          </a:p>
        </p:txBody>
      </p:sp>
      <p:sp>
        <p:nvSpPr>
          <p:cNvPr id="7" name="Slide Number Placeholder 6"/>
          <p:cNvSpPr>
            <a:spLocks noGrp="1"/>
          </p:cNvSpPr>
          <p:nvPr>
            <p:ph type="sldNum" sz="quarter" idx="12"/>
          </p:nvPr>
        </p:nvSpPr>
        <p:spPr>
          <a:xfrm rot="60000">
            <a:off x="7557313" y="5896961"/>
            <a:ext cx="554023" cy="365125"/>
          </a:xfrm>
        </p:spPr>
        <p:txBody>
          <a:bodyPr/>
          <a:lstStyle/>
          <a:p>
            <a:fld id="{DCCDD4DF-3F02-4669-AB9A-9D0CE936EBF2}"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5936" y="5888737"/>
            <a:ext cx="1213821" cy="365125"/>
          </a:xfrm>
        </p:spPr>
        <p:txBody>
          <a:bodyPr/>
          <a:lstStyle/>
          <a:p>
            <a:fld id="{5DC0B132-9EF6-4662-A9C8-B93D782DFF75}" type="datetimeFigureOut">
              <a:rPr lang="en-US" smtClean="0"/>
              <a:t>1/12/2016</a:t>
            </a:fld>
            <a:endParaRPr lang="en-US"/>
          </a:p>
        </p:txBody>
      </p:sp>
      <p:sp>
        <p:nvSpPr>
          <p:cNvPr id="6" name="Footer Placeholder 5"/>
          <p:cNvSpPr>
            <a:spLocks noGrp="1"/>
          </p:cNvSpPr>
          <p:nvPr>
            <p:ph type="ftr" sz="quarter" idx="11"/>
          </p:nvPr>
        </p:nvSpPr>
        <p:spPr>
          <a:xfrm rot="-60000">
            <a:off x="914569" y="5831037"/>
            <a:ext cx="3319043" cy="365125"/>
          </a:xfrm>
        </p:spPr>
        <p:txBody>
          <a:bodyPr/>
          <a:lstStyle/>
          <a:p>
            <a:endParaRPr lang="en-US"/>
          </a:p>
        </p:txBody>
      </p:sp>
      <p:sp>
        <p:nvSpPr>
          <p:cNvPr id="7" name="Slide Number Placeholder 6"/>
          <p:cNvSpPr>
            <a:spLocks noGrp="1"/>
          </p:cNvSpPr>
          <p:nvPr>
            <p:ph type="sldNum" sz="quarter" idx="12"/>
          </p:nvPr>
        </p:nvSpPr>
        <p:spPr>
          <a:xfrm rot="60000">
            <a:off x="7562089" y="5900026"/>
            <a:ext cx="554023" cy="365125"/>
          </a:xfrm>
        </p:spPr>
        <p:txBody>
          <a:bodyPr/>
          <a:lstStyle/>
          <a:p>
            <a:fld id="{DCCDD4DF-3F02-4669-AB9A-9D0CE936EBF2}"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5DC0B132-9EF6-4662-A9C8-B93D782DFF75}" type="datetimeFigureOut">
              <a:rPr lang="en-US" smtClean="0"/>
              <a:t>1/12/2016</a:t>
            </a:fld>
            <a:endParaRPr lang="en-US"/>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en-US"/>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DCCDD4DF-3F02-4669-AB9A-9D0CE936EBF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tmp"/><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tmp"/><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wmf"/><Relationship Id="rId1" Type="http://schemas.openxmlformats.org/officeDocument/2006/relationships/slideLayout" Target="../slideLayouts/slideLayout2.xml"/><Relationship Id="rId4" Type="http://schemas.openxmlformats.org/officeDocument/2006/relationships/image" Target="../media/image9.wmf"/></Relationships>
</file>

<file path=ppt/slides/_rels/slide8.xml.rels><?xml version="1.0" encoding="UTF-8" standalone="yes"?>
<Relationships xmlns="http://schemas.openxmlformats.org/package/2006/relationships"><Relationship Id="rId2" Type="http://schemas.openxmlformats.org/officeDocument/2006/relationships/image" Target="../media/image10.tmp"/><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27201" y="1794935"/>
            <a:ext cx="5723468" cy="948265"/>
          </a:xfrm>
        </p:spPr>
        <p:txBody>
          <a:bodyPr anchor="t"/>
          <a:lstStyle/>
          <a:p>
            <a:r>
              <a:rPr lang="en-US" dirty="0" smtClean="0"/>
              <a:t>CAUSE and EFFECT</a:t>
            </a:r>
            <a:endParaRPr lang="en-US" dirty="0"/>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4600" y="3276600"/>
            <a:ext cx="4043693" cy="2318818"/>
          </a:xfrm>
          <a:prstGeom prst="rect">
            <a:avLst/>
          </a:prstGeom>
        </p:spPr>
      </p:pic>
      <p:sp>
        <p:nvSpPr>
          <p:cNvPr id="5" name="TextBox 4"/>
          <p:cNvSpPr txBox="1"/>
          <p:nvPr/>
        </p:nvSpPr>
        <p:spPr>
          <a:xfrm>
            <a:off x="2514600" y="2895600"/>
            <a:ext cx="4043693" cy="381000"/>
          </a:xfrm>
          <a:prstGeom prst="rect">
            <a:avLst/>
          </a:prstGeom>
          <a:noFill/>
        </p:spPr>
        <p:txBody>
          <a:bodyPr wrap="square" rtlCol="0">
            <a:spAutoFit/>
          </a:bodyPr>
          <a:lstStyle/>
          <a:p>
            <a:pPr algn="ctr"/>
            <a:r>
              <a:rPr lang="en-US" dirty="0" smtClean="0"/>
              <a:t>How to Sharpen a Pencil</a:t>
            </a:r>
            <a:endParaRPr lang="en-US" dirty="0"/>
          </a:p>
        </p:txBody>
      </p:sp>
    </p:spTree>
    <p:extLst>
      <p:ext uri="{BB962C8B-B14F-4D97-AF65-F5344CB8AC3E}">
        <p14:creationId xmlns:p14="http://schemas.microsoft.com/office/powerpoint/2010/main" val="3704093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42"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762000"/>
            <a:ext cx="6965245" cy="1202485"/>
          </a:xfrm>
        </p:spPr>
        <p:txBody>
          <a:bodyPr/>
          <a:lstStyle/>
          <a:p>
            <a:r>
              <a:rPr lang="en-US" dirty="0" smtClean="0"/>
              <a:t>Write Your Own</a:t>
            </a:r>
            <a:endParaRPr lang="en-US" dirty="0"/>
          </a:p>
        </p:txBody>
      </p:sp>
      <p:sp>
        <p:nvSpPr>
          <p:cNvPr id="4" name="Rounded Rectangle 3"/>
          <p:cNvSpPr/>
          <p:nvPr/>
        </p:nvSpPr>
        <p:spPr>
          <a:xfrm>
            <a:off x="1295400" y="2133600"/>
            <a:ext cx="2743200" cy="609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1295400" y="2971800"/>
            <a:ext cx="2743200" cy="609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1295400" y="3810000"/>
            <a:ext cx="2743200" cy="609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4724399" y="2971800"/>
            <a:ext cx="2986481" cy="609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p:cNvCxnSpPr/>
          <p:nvPr/>
        </p:nvCxnSpPr>
        <p:spPr>
          <a:xfrm>
            <a:off x="4038600" y="2438400"/>
            <a:ext cx="685800" cy="5334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5" idx="3"/>
            <a:endCxn id="7" idx="1"/>
          </p:cNvCxnSpPr>
          <p:nvPr/>
        </p:nvCxnSpPr>
        <p:spPr>
          <a:xfrm>
            <a:off x="4038600" y="3276600"/>
            <a:ext cx="685799"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6" idx="3"/>
          </p:cNvCxnSpPr>
          <p:nvPr/>
        </p:nvCxnSpPr>
        <p:spPr>
          <a:xfrm flipV="1">
            <a:off x="4038600" y="3581400"/>
            <a:ext cx="685800" cy="5334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1905000" y="1840468"/>
            <a:ext cx="1040862" cy="369332"/>
          </a:xfrm>
          <a:prstGeom prst="rect">
            <a:avLst/>
          </a:prstGeom>
          <a:noFill/>
        </p:spPr>
        <p:txBody>
          <a:bodyPr wrap="none" rtlCol="0">
            <a:spAutoFit/>
          </a:bodyPr>
          <a:lstStyle/>
          <a:p>
            <a:r>
              <a:rPr lang="en-US" dirty="0" smtClean="0"/>
              <a:t>3 effects</a:t>
            </a:r>
            <a:endParaRPr lang="en-US" dirty="0"/>
          </a:p>
        </p:txBody>
      </p:sp>
      <p:sp>
        <p:nvSpPr>
          <p:cNvPr id="16" name="TextBox 15"/>
          <p:cNvSpPr txBox="1"/>
          <p:nvPr/>
        </p:nvSpPr>
        <p:spPr>
          <a:xfrm>
            <a:off x="5638800" y="2667000"/>
            <a:ext cx="958917" cy="369332"/>
          </a:xfrm>
          <a:prstGeom prst="rect">
            <a:avLst/>
          </a:prstGeom>
          <a:noFill/>
        </p:spPr>
        <p:txBody>
          <a:bodyPr wrap="none" rtlCol="0">
            <a:spAutoFit/>
          </a:bodyPr>
          <a:lstStyle/>
          <a:p>
            <a:r>
              <a:rPr lang="en-US" dirty="0" smtClean="0"/>
              <a:t>1 cause</a:t>
            </a:r>
            <a:endParaRPr lang="en-US" dirty="0"/>
          </a:p>
        </p:txBody>
      </p:sp>
      <p:sp>
        <p:nvSpPr>
          <p:cNvPr id="3" name="TextBox 2"/>
          <p:cNvSpPr txBox="1"/>
          <p:nvPr/>
        </p:nvSpPr>
        <p:spPr>
          <a:xfrm>
            <a:off x="1595617" y="2253734"/>
            <a:ext cx="2142766" cy="369332"/>
          </a:xfrm>
          <a:prstGeom prst="rect">
            <a:avLst/>
          </a:prstGeom>
          <a:noFill/>
        </p:spPr>
        <p:txBody>
          <a:bodyPr wrap="none" rtlCol="0">
            <a:spAutoFit/>
          </a:bodyPr>
          <a:lstStyle/>
          <a:p>
            <a:r>
              <a:rPr lang="en-US" dirty="0" smtClean="0"/>
              <a:t>Hit a telephone pole</a:t>
            </a:r>
            <a:endParaRPr lang="en-US" dirty="0"/>
          </a:p>
        </p:txBody>
      </p:sp>
      <p:sp>
        <p:nvSpPr>
          <p:cNvPr id="13" name="TextBox 12"/>
          <p:cNvSpPr txBox="1"/>
          <p:nvPr/>
        </p:nvSpPr>
        <p:spPr>
          <a:xfrm>
            <a:off x="1295400" y="3091934"/>
            <a:ext cx="2674771" cy="369332"/>
          </a:xfrm>
          <a:prstGeom prst="rect">
            <a:avLst/>
          </a:prstGeom>
          <a:noFill/>
        </p:spPr>
        <p:txBody>
          <a:bodyPr wrap="none" rtlCol="0">
            <a:spAutoFit/>
          </a:bodyPr>
          <a:lstStyle/>
          <a:p>
            <a:r>
              <a:rPr lang="en-US" dirty="0" smtClean="0"/>
              <a:t>The pole fell on a building</a:t>
            </a:r>
            <a:endParaRPr lang="en-US" dirty="0"/>
          </a:p>
        </p:txBody>
      </p:sp>
      <p:sp>
        <p:nvSpPr>
          <p:cNvPr id="17" name="TextBox 16"/>
          <p:cNvSpPr txBox="1"/>
          <p:nvPr/>
        </p:nvSpPr>
        <p:spPr>
          <a:xfrm>
            <a:off x="1295400" y="3930134"/>
            <a:ext cx="2798202" cy="369332"/>
          </a:xfrm>
          <a:prstGeom prst="rect">
            <a:avLst/>
          </a:prstGeom>
          <a:noFill/>
        </p:spPr>
        <p:txBody>
          <a:bodyPr wrap="none" rtlCol="0">
            <a:spAutoFit/>
          </a:bodyPr>
          <a:lstStyle/>
          <a:p>
            <a:r>
              <a:rPr lang="en-US" dirty="0" smtClean="0"/>
              <a:t>The building roof collapsed</a:t>
            </a:r>
            <a:endParaRPr lang="en-US" dirty="0"/>
          </a:p>
        </p:txBody>
      </p:sp>
      <p:sp>
        <p:nvSpPr>
          <p:cNvPr id="18" name="TextBox 17"/>
          <p:cNvSpPr txBox="1"/>
          <p:nvPr/>
        </p:nvSpPr>
        <p:spPr>
          <a:xfrm>
            <a:off x="4736990" y="3091934"/>
            <a:ext cx="2973891" cy="369332"/>
          </a:xfrm>
          <a:prstGeom prst="rect">
            <a:avLst/>
          </a:prstGeom>
          <a:noFill/>
        </p:spPr>
        <p:txBody>
          <a:bodyPr wrap="none" rtlCol="0">
            <a:spAutoFit/>
          </a:bodyPr>
          <a:lstStyle/>
          <a:p>
            <a:r>
              <a:rPr lang="en-US" dirty="0" smtClean="0"/>
              <a:t>The car slid on a patch of ice</a:t>
            </a:r>
            <a:endParaRPr lang="en-US" dirty="0"/>
          </a:p>
        </p:txBody>
      </p:sp>
    </p:spTree>
    <p:extLst>
      <p:ext uri="{BB962C8B-B14F-4D97-AF65-F5344CB8AC3E}">
        <p14:creationId xmlns:p14="http://schemas.microsoft.com/office/powerpoint/2010/main" val="856780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p:bldP spid="17"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One Cause and Several Effects</a:t>
            </a:r>
            <a:endParaRPr lang="en-US" dirty="0"/>
          </a:p>
        </p:txBody>
      </p:sp>
      <p:sp>
        <p:nvSpPr>
          <p:cNvPr id="3" name="Content Placeholder 2"/>
          <p:cNvSpPr>
            <a:spLocks noGrp="1"/>
          </p:cNvSpPr>
          <p:nvPr>
            <p:ph idx="1"/>
          </p:nvPr>
        </p:nvSpPr>
        <p:spPr>
          <a:xfrm>
            <a:off x="1463040" y="2119257"/>
            <a:ext cx="6196405" cy="2452743"/>
          </a:xfrm>
        </p:spPr>
        <p:txBody>
          <a:bodyPr/>
          <a:lstStyle/>
          <a:p>
            <a:pPr marL="0" indent="0">
              <a:buNone/>
            </a:pPr>
            <a:r>
              <a:rPr lang="en-US" dirty="0" smtClean="0"/>
              <a:t>In 1773, England taxed the tea sold to American colonies.  The Colonists got angry at the King of England.  In the Boston Tea Party, colonists dressed as Indians dumped tea into the Boston Harbor.  The colonies moved closer to rebellion.</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81451272"/>
              </p:ext>
            </p:extLst>
          </p:nvPr>
        </p:nvGraphicFramePr>
        <p:xfrm>
          <a:off x="1524000" y="4419600"/>
          <a:ext cx="6096000" cy="1112520"/>
        </p:xfrm>
        <a:graphic>
          <a:graphicData uri="http://schemas.openxmlformats.org/drawingml/2006/table">
            <a:tbl>
              <a:tblPr firstRow="1" bandRow="1">
                <a:tableStyleId>{5C22544A-7EE6-4342-B048-85BDC9FD1C3A}</a:tableStyleId>
              </a:tblPr>
              <a:tblGrid>
                <a:gridCol w="3048000"/>
                <a:gridCol w="3048000"/>
              </a:tblGrid>
              <a:tr h="370840">
                <a:tc>
                  <a:txBody>
                    <a:bodyPr/>
                    <a:lstStyle/>
                    <a:p>
                      <a:pPr algn="ctr"/>
                      <a:r>
                        <a:rPr lang="en-US" dirty="0" smtClean="0"/>
                        <a:t>Causes</a:t>
                      </a:r>
                      <a:endParaRPr lang="en-US" dirty="0"/>
                    </a:p>
                  </a:txBody>
                  <a:tcPr/>
                </a:tc>
                <a:tc>
                  <a:txBody>
                    <a:bodyPr/>
                    <a:lstStyle/>
                    <a:p>
                      <a:pPr algn="ctr"/>
                      <a:r>
                        <a:rPr lang="en-US" dirty="0" smtClean="0"/>
                        <a:t>Effects</a:t>
                      </a:r>
                      <a:endParaRPr lang="en-US" dirty="0"/>
                    </a:p>
                  </a:txBody>
                  <a:tcPr/>
                </a:tc>
              </a:tr>
              <a:tr h="370840">
                <a:tc>
                  <a:txBody>
                    <a:bodyPr/>
                    <a:lstStyle/>
                    <a:p>
                      <a:endParaRPr lang="en-US"/>
                    </a:p>
                  </a:txBody>
                  <a:tcPr/>
                </a:tc>
                <a:tc>
                  <a:txBody>
                    <a:bodyPr/>
                    <a:lstStyle/>
                    <a:p>
                      <a:endParaRPr lang="en-US" dirty="0" smtClean="0"/>
                    </a:p>
                  </a:txBody>
                  <a:tcPr/>
                </a:tc>
              </a:tr>
              <a:tr h="370840">
                <a:tc>
                  <a:txBody>
                    <a:bodyPr/>
                    <a:lstStyle/>
                    <a:p>
                      <a:endParaRPr lang="en-US"/>
                    </a:p>
                  </a:txBody>
                  <a:tcPr/>
                </a:tc>
                <a:tc>
                  <a:txBody>
                    <a:bodyPr/>
                    <a:lstStyle/>
                    <a:p>
                      <a:endParaRPr lang="en-US" dirty="0" smtClean="0"/>
                    </a:p>
                  </a:txBody>
                  <a:tcPr/>
                </a:tc>
              </a:tr>
            </a:tbl>
          </a:graphicData>
        </a:graphic>
      </p:graphicFrame>
      <p:sp>
        <p:nvSpPr>
          <p:cNvPr id="6" name="TextBox 5"/>
          <p:cNvSpPr txBox="1"/>
          <p:nvPr/>
        </p:nvSpPr>
        <p:spPr>
          <a:xfrm>
            <a:off x="1752600" y="4800600"/>
            <a:ext cx="2362200" cy="369332"/>
          </a:xfrm>
          <a:prstGeom prst="rect">
            <a:avLst/>
          </a:prstGeom>
          <a:noFill/>
        </p:spPr>
        <p:txBody>
          <a:bodyPr wrap="square" rtlCol="0">
            <a:spAutoFit/>
          </a:bodyPr>
          <a:lstStyle/>
          <a:p>
            <a:r>
              <a:rPr lang="en-US" dirty="0" smtClean="0"/>
              <a:t>England taxed tea</a:t>
            </a:r>
            <a:endParaRPr lang="en-US" dirty="0"/>
          </a:p>
        </p:txBody>
      </p:sp>
      <p:sp>
        <p:nvSpPr>
          <p:cNvPr id="7" name="TextBox 6"/>
          <p:cNvSpPr txBox="1"/>
          <p:nvPr/>
        </p:nvSpPr>
        <p:spPr>
          <a:xfrm>
            <a:off x="4648200" y="4738300"/>
            <a:ext cx="2971800" cy="369332"/>
          </a:xfrm>
          <a:prstGeom prst="rect">
            <a:avLst/>
          </a:prstGeom>
          <a:noFill/>
        </p:spPr>
        <p:txBody>
          <a:bodyPr wrap="square" rtlCol="0">
            <a:spAutoFit/>
          </a:bodyPr>
          <a:lstStyle/>
          <a:p>
            <a:r>
              <a:rPr lang="en-US" dirty="0" smtClean="0"/>
              <a:t>Colonists get angry</a:t>
            </a:r>
            <a:endParaRPr lang="en-US" dirty="0"/>
          </a:p>
        </p:txBody>
      </p:sp>
      <p:sp>
        <p:nvSpPr>
          <p:cNvPr id="8" name="TextBox 7"/>
          <p:cNvSpPr txBox="1"/>
          <p:nvPr/>
        </p:nvSpPr>
        <p:spPr>
          <a:xfrm>
            <a:off x="4648200" y="5121487"/>
            <a:ext cx="2971800" cy="369332"/>
          </a:xfrm>
          <a:prstGeom prst="rect">
            <a:avLst/>
          </a:prstGeom>
          <a:noFill/>
        </p:spPr>
        <p:txBody>
          <a:bodyPr wrap="square" rtlCol="0">
            <a:spAutoFit/>
          </a:bodyPr>
          <a:lstStyle/>
          <a:p>
            <a:r>
              <a:rPr lang="en-US" dirty="0" smtClean="0"/>
              <a:t>Tea dumped in harbor</a:t>
            </a:r>
            <a:endParaRPr lang="en-US" dirty="0"/>
          </a:p>
        </p:txBody>
      </p:sp>
      <p:graphicFrame>
        <p:nvGraphicFramePr>
          <p:cNvPr id="9" name="Table 8"/>
          <p:cNvGraphicFramePr>
            <a:graphicFrameLocks noGrp="1"/>
          </p:cNvGraphicFramePr>
          <p:nvPr>
            <p:extLst>
              <p:ext uri="{D42A27DB-BD31-4B8C-83A1-F6EECF244321}">
                <p14:modId xmlns:p14="http://schemas.microsoft.com/office/powerpoint/2010/main" val="4077749125"/>
              </p:ext>
            </p:extLst>
          </p:nvPr>
        </p:nvGraphicFramePr>
        <p:xfrm>
          <a:off x="1524000" y="5511601"/>
          <a:ext cx="6096000" cy="370840"/>
        </p:xfrm>
        <a:graphic>
          <a:graphicData uri="http://schemas.openxmlformats.org/drawingml/2006/table">
            <a:tbl>
              <a:tblPr firstRow="1" bandRow="1">
                <a:tableStyleId>{5C22544A-7EE6-4342-B048-85BDC9FD1C3A}</a:tableStyleId>
              </a:tblPr>
              <a:tblGrid>
                <a:gridCol w="3048000"/>
                <a:gridCol w="3048000"/>
              </a:tblGrid>
              <a:tr h="370840">
                <a:tc>
                  <a:txBody>
                    <a:bodyPr/>
                    <a:lstStyle/>
                    <a:p>
                      <a:endParaRPr lang="en-US" dirty="0"/>
                    </a:p>
                  </a:txBody>
                  <a:tcPr>
                    <a:solidFill>
                      <a:schemeClr val="accent2">
                        <a:lumMod val="20000"/>
                        <a:lumOff val="80000"/>
                      </a:schemeClr>
                    </a:solidFill>
                  </a:tcPr>
                </a:tc>
                <a:tc>
                  <a:txBody>
                    <a:bodyPr/>
                    <a:lstStyle/>
                    <a:p>
                      <a:endParaRPr lang="en-US" dirty="0" smtClean="0"/>
                    </a:p>
                  </a:txBody>
                  <a:tcPr>
                    <a:solidFill>
                      <a:schemeClr val="accent2">
                        <a:lumMod val="20000"/>
                        <a:lumOff val="80000"/>
                      </a:schemeClr>
                    </a:solidFill>
                  </a:tcPr>
                </a:tc>
              </a:tr>
            </a:tbl>
          </a:graphicData>
        </a:graphic>
      </p:graphicFrame>
      <p:sp>
        <p:nvSpPr>
          <p:cNvPr id="10" name="TextBox 9"/>
          <p:cNvSpPr txBox="1"/>
          <p:nvPr/>
        </p:nvSpPr>
        <p:spPr>
          <a:xfrm>
            <a:off x="4572000" y="5490819"/>
            <a:ext cx="3048000" cy="369332"/>
          </a:xfrm>
          <a:prstGeom prst="rect">
            <a:avLst/>
          </a:prstGeom>
          <a:noFill/>
        </p:spPr>
        <p:txBody>
          <a:bodyPr wrap="square" rtlCol="0">
            <a:spAutoFit/>
          </a:bodyPr>
          <a:lstStyle/>
          <a:p>
            <a:r>
              <a:rPr lang="en-US" dirty="0" smtClean="0"/>
              <a:t>Moved closer to rebellion</a:t>
            </a:r>
            <a:endParaRPr lang="en-US" dirty="0"/>
          </a:p>
        </p:txBody>
      </p:sp>
    </p:spTree>
    <p:extLst>
      <p:ext uri="{BB962C8B-B14F-4D97-AF65-F5344CB8AC3E}">
        <p14:creationId xmlns:p14="http://schemas.microsoft.com/office/powerpoint/2010/main" val="960948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000"/>
                                        <p:tgtEl>
                                          <p:spTgt spid="7"/>
                                        </p:tgtEl>
                                      </p:cBhvr>
                                    </p:animEffect>
                                    <p:anim calcmode="lin" valueType="num">
                                      <p:cBhvr>
                                        <p:cTn id="27" dur="1000" fill="hold"/>
                                        <p:tgtEl>
                                          <p:spTgt spid="7"/>
                                        </p:tgtEl>
                                        <p:attrNameLst>
                                          <p:attrName>ppt_x</p:attrName>
                                        </p:attrNameLst>
                                      </p:cBhvr>
                                      <p:tavLst>
                                        <p:tav tm="0">
                                          <p:val>
                                            <p:strVal val="#ppt_x"/>
                                          </p:val>
                                        </p:tav>
                                        <p:tav tm="100000">
                                          <p:val>
                                            <p:strVal val="#ppt_x"/>
                                          </p:val>
                                        </p:tav>
                                      </p:tavLst>
                                    </p:anim>
                                    <p:anim calcmode="lin" valueType="num">
                                      <p:cBhvr>
                                        <p:cTn id="2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1000"/>
                                        <p:tgtEl>
                                          <p:spTgt spid="8"/>
                                        </p:tgtEl>
                                      </p:cBhvr>
                                    </p:animEffect>
                                    <p:anim calcmode="lin" valueType="num">
                                      <p:cBhvr>
                                        <p:cTn id="34" dur="1000" fill="hold"/>
                                        <p:tgtEl>
                                          <p:spTgt spid="8"/>
                                        </p:tgtEl>
                                        <p:attrNameLst>
                                          <p:attrName>ppt_x</p:attrName>
                                        </p:attrNameLst>
                                      </p:cBhvr>
                                      <p:tavLst>
                                        <p:tav tm="0">
                                          <p:val>
                                            <p:strVal val="#ppt_x"/>
                                          </p:val>
                                        </p:tav>
                                        <p:tav tm="100000">
                                          <p:val>
                                            <p:strVal val="#ppt_x"/>
                                          </p:val>
                                        </p:tav>
                                      </p:tavLst>
                                    </p:anim>
                                    <p:anim calcmode="lin" valueType="num">
                                      <p:cBhvr>
                                        <p:cTn id="3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1000"/>
                                        <p:tgtEl>
                                          <p:spTgt spid="10"/>
                                        </p:tgtEl>
                                      </p:cBhvr>
                                    </p:animEffect>
                                    <p:anim calcmode="lin" valueType="num">
                                      <p:cBhvr>
                                        <p:cTn id="41" dur="1000" fill="hold"/>
                                        <p:tgtEl>
                                          <p:spTgt spid="10"/>
                                        </p:tgtEl>
                                        <p:attrNameLst>
                                          <p:attrName>ppt_x</p:attrName>
                                        </p:attrNameLst>
                                      </p:cBhvr>
                                      <p:tavLst>
                                        <p:tav tm="0">
                                          <p:val>
                                            <p:strVal val="#ppt_x"/>
                                          </p:val>
                                        </p:tav>
                                        <p:tav tm="100000">
                                          <p:val>
                                            <p:strVal val="#ppt_x"/>
                                          </p:val>
                                        </p:tav>
                                      </p:tavLst>
                                    </p:anim>
                                    <p:anim calcmode="lin" valueType="num">
                                      <p:cBhvr>
                                        <p:cTn id="42"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Cause and Several Effects</a:t>
            </a:r>
            <a:endParaRPr lang="en-US" dirty="0"/>
          </a:p>
        </p:txBody>
      </p:sp>
      <p:sp>
        <p:nvSpPr>
          <p:cNvPr id="4" name="Content Placeholder 3"/>
          <p:cNvSpPr>
            <a:spLocks noGrp="1"/>
          </p:cNvSpPr>
          <p:nvPr>
            <p:ph sz="quarter" idx="13"/>
          </p:nvPr>
        </p:nvSpPr>
        <p:spPr/>
        <p:txBody>
          <a:bodyPr>
            <a:normAutofit fontScale="92500" lnSpcReduction="20000"/>
          </a:bodyPr>
          <a:lstStyle/>
          <a:p>
            <a:pPr marL="0" indent="0">
              <a:buNone/>
            </a:pPr>
            <a:r>
              <a:rPr lang="en-US" dirty="0" smtClean="0"/>
              <a:t>When a blood vessel in the skin is cut some blood leaks out.  However, soon platelets clump together at the injury.  The platelets give off a substance that causes a tangle of fibers to form.  The clot seals the break in the blood vessel.  The bleeding stops.</a:t>
            </a:r>
            <a:endParaRPr lang="en-US" dirty="0"/>
          </a:p>
        </p:txBody>
      </p:sp>
      <p:graphicFrame>
        <p:nvGraphicFramePr>
          <p:cNvPr id="6" name="Content Placeholder 5"/>
          <p:cNvGraphicFramePr>
            <a:graphicFrameLocks noGrp="1"/>
          </p:cNvGraphicFramePr>
          <p:nvPr>
            <p:ph sz="quarter" idx="14"/>
            <p:extLst>
              <p:ext uri="{D42A27DB-BD31-4B8C-83A1-F6EECF244321}">
                <p14:modId xmlns:p14="http://schemas.microsoft.com/office/powerpoint/2010/main" val="2552671040"/>
              </p:ext>
            </p:extLst>
          </p:nvPr>
        </p:nvGraphicFramePr>
        <p:xfrm>
          <a:off x="4664073" y="1981199"/>
          <a:ext cx="3579380" cy="3657600"/>
        </p:xfrm>
        <a:graphic>
          <a:graphicData uri="http://schemas.openxmlformats.org/drawingml/2006/table">
            <a:tbl>
              <a:tblPr firstRow="1" bandRow="1">
                <a:tableStyleId>{5C22544A-7EE6-4342-B048-85BDC9FD1C3A}</a:tableStyleId>
              </a:tblPr>
              <a:tblGrid>
                <a:gridCol w="1789690"/>
                <a:gridCol w="1789690"/>
              </a:tblGrid>
              <a:tr h="609600">
                <a:tc>
                  <a:txBody>
                    <a:bodyPr/>
                    <a:lstStyle/>
                    <a:p>
                      <a:pPr algn="ctr"/>
                      <a:r>
                        <a:rPr lang="en-US" dirty="0" smtClean="0"/>
                        <a:t>Cause</a:t>
                      </a:r>
                      <a:endParaRPr lang="en-US" dirty="0"/>
                    </a:p>
                  </a:txBody>
                  <a:tcPr marL="85741" marR="85741"/>
                </a:tc>
                <a:tc>
                  <a:txBody>
                    <a:bodyPr/>
                    <a:lstStyle/>
                    <a:p>
                      <a:pPr algn="ctr"/>
                      <a:r>
                        <a:rPr lang="en-US" dirty="0" smtClean="0"/>
                        <a:t>Effect</a:t>
                      </a:r>
                      <a:endParaRPr lang="en-US" dirty="0"/>
                    </a:p>
                  </a:txBody>
                  <a:tcPr marL="85741" marR="85741"/>
                </a:tc>
              </a:tr>
              <a:tr h="609600">
                <a:tc>
                  <a:txBody>
                    <a:bodyPr/>
                    <a:lstStyle/>
                    <a:p>
                      <a:endParaRPr lang="en-US" dirty="0"/>
                    </a:p>
                  </a:txBody>
                  <a:tcPr marL="85741" marR="85741"/>
                </a:tc>
                <a:tc>
                  <a:txBody>
                    <a:bodyPr/>
                    <a:lstStyle/>
                    <a:p>
                      <a:endParaRPr lang="en-US" dirty="0"/>
                    </a:p>
                  </a:txBody>
                  <a:tcPr marL="85741" marR="85741"/>
                </a:tc>
              </a:tr>
              <a:tr h="609600">
                <a:tc>
                  <a:txBody>
                    <a:bodyPr/>
                    <a:lstStyle/>
                    <a:p>
                      <a:endParaRPr lang="en-US" dirty="0"/>
                    </a:p>
                  </a:txBody>
                  <a:tcPr marL="85741" marR="85741"/>
                </a:tc>
                <a:tc>
                  <a:txBody>
                    <a:bodyPr/>
                    <a:lstStyle/>
                    <a:p>
                      <a:endParaRPr lang="en-US" dirty="0"/>
                    </a:p>
                  </a:txBody>
                  <a:tcPr marL="85741" marR="85741"/>
                </a:tc>
              </a:tr>
              <a:tr h="609600">
                <a:tc>
                  <a:txBody>
                    <a:bodyPr/>
                    <a:lstStyle/>
                    <a:p>
                      <a:endParaRPr lang="en-US" dirty="0"/>
                    </a:p>
                  </a:txBody>
                  <a:tcPr marL="85741" marR="85741"/>
                </a:tc>
                <a:tc>
                  <a:txBody>
                    <a:bodyPr/>
                    <a:lstStyle/>
                    <a:p>
                      <a:endParaRPr lang="en-US"/>
                    </a:p>
                  </a:txBody>
                  <a:tcPr marL="85741" marR="85741"/>
                </a:tc>
              </a:tr>
              <a:tr h="609600">
                <a:tc>
                  <a:txBody>
                    <a:bodyPr/>
                    <a:lstStyle/>
                    <a:p>
                      <a:endParaRPr lang="en-US" dirty="0"/>
                    </a:p>
                  </a:txBody>
                  <a:tcPr marL="85741" marR="85741"/>
                </a:tc>
                <a:tc>
                  <a:txBody>
                    <a:bodyPr/>
                    <a:lstStyle/>
                    <a:p>
                      <a:endParaRPr lang="en-US"/>
                    </a:p>
                  </a:txBody>
                  <a:tcPr marL="85741" marR="85741"/>
                </a:tc>
              </a:tr>
              <a:tr h="609600">
                <a:tc>
                  <a:txBody>
                    <a:bodyPr/>
                    <a:lstStyle/>
                    <a:p>
                      <a:endParaRPr lang="en-US" dirty="0"/>
                    </a:p>
                  </a:txBody>
                  <a:tcPr marL="85741" marR="85741"/>
                </a:tc>
                <a:tc>
                  <a:txBody>
                    <a:bodyPr/>
                    <a:lstStyle/>
                    <a:p>
                      <a:endParaRPr lang="en-US" dirty="0"/>
                    </a:p>
                  </a:txBody>
                  <a:tcPr marL="85741" marR="85741"/>
                </a:tc>
              </a:tr>
            </a:tbl>
          </a:graphicData>
        </a:graphic>
      </p:graphicFrame>
      <p:sp>
        <p:nvSpPr>
          <p:cNvPr id="7" name="TextBox 6"/>
          <p:cNvSpPr txBox="1"/>
          <p:nvPr/>
        </p:nvSpPr>
        <p:spPr>
          <a:xfrm>
            <a:off x="4648200" y="2590800"/>
            <a:ext cx="1752600" cy="646331"/>
          </a:xfrm>
          <a:prstGeom prst="rect">
            <a:avLst/>
          </a:prstGeom>
          <a:noFill/>
        </p:spPr>
        <p:txBody>
          <a:bodyPr wrap="square" rtlCol="0">
            <a:spAutoFit/>
          </a:bodyPr>
          <a:lstStyle/>
          <a:p>
            <a:r>
              <a:rPr lang="en-US" dirty="0" smtClean="0"/>
              <a:t>Blood vessel is cut.</a:t>
            </a:r>
            <a:endParaRPr lang="en-US" dirty="0"/>
          </a:p>
        </p:txBody>
      </p:sp>
      <p:sp>
        <p:nvSpPr>
          <p:cNvPr id="8" name="TextBox 7"/>
          <p:cNvSpPr txBox="1"/>
          <p:nvPr/>
        </p:nvSpPr>
        <p:spPr>
          <a:xfrm>
            <a:off x="6414654" y="2667000"/>
            <a:ext cx="2057400" cy="369332"/>
          </a:xfrm>
          <a:prstGeom prst="rect">
            <a:avLst/>
          </a:prstGeom>
          <a:noFill/>
        </p:spPr>
        <p:txBody>
          <a:bodyPr wrap="square" rtlCol="0" anchor="ctr">
            <a:spAutoFit/>
          </a:bodyPr>
          <a:lstStyle/>
          <a:p>
            <a:r>
              <a:rPr lang="en-US" dirty="0" smtClean="0"/>
              <a:t>Blood leaks out</a:t>
            </a:r>
            <a:endParaRPr lang="en-US" dirty="0"/>
          </a:p>
        </p:txBody>
      </p:sp>
      <p:sp>
        <p:nvSpPr>
          <p:cNvPr id="9" name="TextBox 8"/>
          <p:cNvSpPr txBox="1"/>
          <p:nvPr/>
        </p:nvSpPr>
        <p:spPr>
          <a:xfrm>
            <a:off x="6449291" y="3200400"/>
            <a:ext cx="1704109" cy="646331"/>
          </a:xfrm>
          <a:prstGeom prst="rect">
            <a:avLst/>
          </a:prstGeom>
          <a:noFill/>
        </p:spPr>
        <p:txBody>
          <a:bodyPr wrap="square" rtlCol="0">
            <a:spAutoFit/>
          </a:bodyPr>
          <a:lstStyle/>
          <a:p>
            <a:r>
              <a:rPr lang="en-US" dirty="0" smtClean="0"/>
              <a:t>Platelets clump together</a:t>
            </a:r>
            <a:endParaRPr lang="en-US" dirty="0"/>
          </a:p>
        </p:txBody>
      </p:sp>
      <p:sp>
        <p:nvSpPr>
          <p:cNvPr id="10" name="TextBox 9"/>
          <p:cNvSpPr txBox="1"/>
          <p:nvPr/>
        </p:nvSpPr>
        <p:spPr>
          <a:xfrm>
            <a:off x="6400800" y="3810000"/>
            <a:ext cx="1676400" cy="646331"/>
          </a:xfrm>
          <a:prstGeom prst="rect">
            <a:avLst/>
          </a:prstGeom>
          <a:noFill/>
        </p:spPr>
        <p:txBody>
          <a:bodyPr wrap="square" rtlCol="0">
            <a:spAutoFit/>
          </a:bodyPr>
          <a:lstStyle/>
          <a:p>
            <a:r>
              <a:rPr lang="en-US" dirty="0" smtClean="0"/>
              <a:t>Tangle of fibers forms</a:t>
            </a:r>
            <a:endParaRPr lang="en-US" dirty="0"/>
          </a:p>
        </p:txBody>
      </p:sp>
      <p:sp>
        <p:nvSpPr>
          <p:cNvPr id="11" name="TextBox 10"/>
          <p:cNvSpPr txBox="1"/>
          <p:nvPr/>
        </p:nvSpPr>
        <p:spPr>
          <a:xfrm>
            <a:off x="6400800" y="4419600"/>
            <a:ext cx="1607128" cy="646331"/>
          </a:xfrm>
          <a:prstGeom prst="rect">
            <a:avLst/>
          </a:prstGeom>
          <a:noFill/>
        </p:spPr>
        <p:txBody>
          <a:bodyPr wrap="square" rtlCol="0">
            <a:spAutoFit/>
          </a:bodyPr>
          <a:lstStyle/>
          <a:p>
            <a:r>
              <a:rPr lang="en-US" dirty="0" smtClean="0"/>
              <a:t>Clot seals the break</a:t>
            </a:r>
            <a:endParaRPr lang="en-US" dirty="0"/>
          </a:p>
        </p:txBody>
      </p:sp>
      <p:sp>
        <p:nvSpPr>
          <p:cNvPr id="12" name="TextBox 11"/>
          <p:cNvSpPr txBox="1"/>
          <p:nvPr/>
        </p:nvSpPr>
        <p:spPr>
          <a:xfrm>
            <a:off x="6414654" y="5178862"/>
            <a:ext cx="1828800" cy="369332"/>
          </a:xfrm>
          <a:prstGeom prst="rect">
            <a:avLst/>
          </a:prstGeom>
          <a:noFill/>
        </p:spPr>
        <p:txBody>
          <a:bodyPr wrap="square" rtlCol="0">
            <a:spAutoFit/>
          </a:bodyPr>
          <a:lstStyle/>
          <a:p>
            <a:r>
              <a:rPr lang="en-US" dirty="0" smtClean="0"/>
              <a:t>Bleeding stops</a:t>
            </a:r>
            <a:endParaRPr lang="en-US" dirty="0"/>
          </a:p>
        </p:txBody>
      </p:sp>
      <p:sp>
        <p:nvSpPr>
          <p:cNvPr id="3" name="Rounded Rectangle 2"/>
          <p:cNvSpPr/>
          <p:nvPr/>
        </p:nvSpPr>
        <p:spPr>
          <a:xfrm>
            <a:off x="1298448" y="2971800"/>
            <a:ext cx="1216152" cy="265331"/>
          </a:xfrm>
          <a:prstGeom prst="round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648200" y="3331420"/>
            <a:ext cx="2057400" cy="369332"/>
          </a:xfrm>
          <a:prstGeom prst="rect">
            <a:avLst/>
          </a:prstGeom>
          <a:noFill/>
        </p:spPr>
        <p:txBody>
          <a:bodyPr wrap="square" rtlCol="0" anchor="ctr">
            <a:spAutoFit/>
          </a:bodyPr>
          <a:lstStyle/>
          <a:p>
            <a:r>
              <a:rPr lang="en-US" dirty="0" smtClean="0"/>
              <a:t>Blood leaks out</a:t>
            </a:r>
            <a:endParaRPr lang="en-US" dirty="0"/>
          </a:p>
        </p:txBody>
      </p:sp>
      <p:sp>
        <p:nvSpPr>
          <p:cNvPr id="14" name="TextBox 13"/>
          <p:cNvSpPr txBox="1"/>
          <p:nvPr/>
        </p:nvSpPr>
        <p:spPr>
          <a:xfrm>
            <a:off x="4696691" y="3810000"/>
            <a:ext cx="1704109" cy="646331"/>
          </a:xfrm>
          <a:prstGeom prst="rect">
            <a:avLst/>
          </a:prstGeom>
          <a:noFill/>
        </p:spPr>
        <p:txBody>
          <a:bodyPr wrap="square" rtlCol="0">
            <a:spAutoFit/>
          </a:bodyPr>
          <a:lstStyle/>
          <a:p>
            <a:r>
              <a:rPr lang="en-US" dirty="0" smtClean="0"/>
              <a:t>Platelets clump together</a:t>
            </a:r>
            <a:endParaRPr lang="en-US" dirty="0"/>
          </a:p>
        </p:txBody>
      </p:sp>
      <p:sp>
        <p:nvSpPr>
          <p:cNvPr id="15" name="TextBox 14"/>
          <p:cNvSpPr txBox="1"/>
          <p:nvPr/>
        </p:nvSpPr>
        <p:spPr>
          <a:xfrm>
            <a:off x="4724400" y="4419600"/>
            <a:ext cx="1676400" cy="646331"/>
          </a:xfrm>
          <a:prstGeom prst="rect">
            <a:avLst/>
          </a:prstGeom>
          <a:noFill/>
        </p:spPr>
        <p:txBody>
          <a:bodyPr wrap="square" rtlCol="0">
            <a:spAutoFit/>
          </a:bodyPr>
          <a:lstStyle/>
          <a:p>
            <a:r>
              <a:rPr lang="en-US" dirty="0" smtClean="0"/>
              <a:t>Tangle of fibers forms</a:t>
            </a:r>
            <a:endParaRPr lang="en-US" dirty="0"/>
          </a:p>
        </p:txBody>
      </p:sp>
      <p:sp>
        <p:nvSpPr>
          <p:cNvPr id="16" name="TextBox 15"/>
          <p:cNvSpPr txBox="1"/>
          <p:nvPr/>
        </p:nvSpPr>
        <p:spPr>
          <a:xfrm>
            <a:off x="4718462" y="5070396"/>
            <a:ext cx="1607128" cy="646331"/>
          </a:xfrm>
          <a:prstGeom prst="rect">
            <a:avLst/>
          </a:prstGeom>
          <a:noFill/>
        </p:spPr>
        <p:txBody>
          <a:bodyPr wrap="square" rtlCol="0">
            <a:spAutoFit/>
          </a:bodyPr>
          <a:lstStyle/>
          <a:p>
            <a:r>
              <a:rPr lang="en-US" dirty="0" smtClean="0"/>
              <a:t>Clot seals the break</a:t>
            </a:r>
            <a:endParaRPr lang="en-US" dirty="0"/>
          </a:p>
        </p:txBody>
      </p:sp>
    </p:spTree>
    <p:extLst>
      <p:ext uri="{BB962C8B-B14F-4D97-AF65-F5344CB8AC3E}">
        <p14:creationId xmlns:p14="http://schemas.microsoft.com/office/powerpoint/2010/main" val="951206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strVal val="#ppt_x"/>
                                          </p:val>
                                        </p:tav>
                                        <p:tav tm="100000">
                                          <p:val>
                                            <p:strVal val="#ppt_x"/>
                                          </p:val>
                                        </p:tav>
                                      </p:tavLst>
                                    </p:anim>
                                    <p:anim calcmode="lin" valueType="num">
                                      <p:cBhvr>
                                        <p:cTn id="2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1000"/>
                            </p:stCondLst>
                            <p:childTnLst>
                              <p:par>
                                <p:cTn id="31" presetID="42"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anim calcmode="lin" valueType="num">
                                      <p:cBhvr>
                                        <p:cTn id="34" dur="1000" fill="hold"/>
                                        <p:tgtEl>
                                          <p:spTgt spid="9"/>
                                        </p:tgtEl>
                                        <p:attrNameLst>
                                          <p:attrName>ppt_x</p:attrName>
                                        </p:attrNameLst>
                                      </p:cBhvr>
                                      <p:tavLst>
                                        <p:tav tm="0">
                                          <p:val>
                                            <p:strVal val="#ppt_x"/>
                                          </p:val>
                                        </p:tav>
                                        <p:tav tm="100000">
                                          <p:val>
                                            <p:strVal val="#ppt_x"/>
                                          </p:val>
                                        </p:tav>
                                      </p:tavLst>
                                    </p:anim>
                                    <p:anim calcmode="lin" valueType="num">
                                      <p:cBhvr>
                                        <p:cTn id="3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1000"/>
                            </p:stCondLst>
                            <p:childTnLst>
                              <p:par>
                                <p:cTn id="44" presetID="42" presetClass="entr" presetSubtype="0"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fade">
                                      <p:cBhvr>
                                        <p:cTn id="46" dur="1000"/>
                                        <p:tgtEl>
                                          <p:spTgt spid="10"/>
                                        </p:tgtEl>
                                      </p:cBhvr>
                                    </p:animEffect>
                                    <p:anim calcmode="lin" valueType="num">
                                      <p:cBhvr>
                                        <p:cTn id="47" dur="1000" fill="hold"/>
                                        <p:tgtEl>
                                          <p:spTgt spid="10"/>
                                        </p:tgtEl>
                                        <p:attrNameLst>
                                          <p:attrName>ppt_x</p:attrName>
                                        </p:attrNameLst>
                                      </p:cBhvr>
                                      <p:tavLst>
                                        <p:tav tm="0">
                                          <p:val>
                                            <p:strVal val="#ppt_x"/>
                                          </p:val>
                                        </p:tav>
                                        <p:tav tm="100000">
                                          <p:val>
                                            <p:strVal val="#ppt_x"/>
                                          </p:val>
                                        </p:tav>
                                      </p:tavLst>
                                    </p:anim>
                                    <p:anim calcmode="lin" valueType="num">
                                      <p:cBhvr>
                                        <p:cTn id="4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fade">
                                      <p:cBhvr>
                                        <p:cTn id="53" dur="1000"/>
                                        <p:tgtEl>
                                          <p:spTgt spid="15"/>
                                        </p:tgtEl>
                                      </p:cBhvr>
                                    </p:animEffect>
                                    <p:anim calcmode="lin" valueType="num">
                                      <p:cBhvr>
                                        <p:cTn id="54" dur="1000" fill="hold"/>
                                        <p:tgtEl>
                                          <p:spTgt spid="15"/>
                                        </p:tgtEl>
                                        <p:attrNameLst>
                                          <p:attrName>ppt_x</p:attrName>
                                        </p:attrNameLst>
                                      </p:cBhvr>
                                      <p:tavLst>
                                        <p:tav tm="0">
                                          <p:val>
                                            <p:strVal val="#ppt_x"/>
                                          </p:val>
                                        </p:tav>
                                        <p:tav tm="100000">
                                          <p:val>
                                            <p:strVal val="#ppt_x"/>
                                          </p:val>
                                        </p:tav>
                                      </p:tavLst>
                                    </p:anim>
                                    <p:anim calcmode="lin" valueType="num">
                                      <p:cBhvr>
                                        <p:cTn id="55" dur="1000" fill="hold"/>
                                        <p:tgtEl>
                                          <p:spTgt spid="15"/>
                                        </p:tgtEl>
                                        <p:attrNameLst>
                                          <p:attrName>ppt_y</p:attrName>
                                        </p:attrNameLst>
                                      </p:cBhvr>
                                      <p:tavLst>
                                        <p:tav tm="0">
                                          <p:val>
                                            <p:strVal val="#ppt_y+.1"/>
                                          </p:val>
                                        </p:tav>
                                        <p:tav tm="100000">
                                          <p:val>
                                            <p:strVal val="#ppt_y"/>
                                          </p:val>
                                        </p:tav>
                                      </p:tavLst>
                                    </p:anim>
                                  </p:childTnLst>
                                </p:cTn>
                              </p:par>
                            </p:childTnLst>
                          </p:cTn>
                        </p:par>
                        <p:par>
                          <p:cTn id="56" fill="hold">
                            <p:stCondLst>
                              <p:cond delay="1000"/>
                            </p:stCondLst>
                            <p:childTnLst>
                              <p:par>
                                <p:cTn id="57" presetID="42" presetClass="entr" presetSubtype="0" fill="hold" grpId="0"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fade">
                                      <p:cBhvr>
                                        <p:cTn id="59" dur="1000"/>
                                        <p:tgtEl>
                                          <p:spTgt spid="11"/>
                                        </p:tgtEl>
                                      </p:cBhvr>
                                    </p:animEffect>
                                    <p:anim calcmode="lin" valueType="num">
                                      <p:cBhvr>
                                        <p:cTn id="60" dur="1000" fill="hold"/>
                                        <p:tgtEl>
                                          <p:spTgt spid="11"/>
                                        </p:tgtEl>
                                        <p:attrNameLst>
                                          <p:attrName>ppt_x</p:attrName>
                                        </p:attrNameLst>
                                      </p:cBhvr>
                                      <p:tavLst>
                                        <p:tav tm="0">
                                          <p:val>
                                            <p:strVal val="#ppt_x"/>
                                          </p:val>
                                        </p:tav>
                                        <p:tav tm="100000">
                                          <p:val>
                                            <p:strVal val="#ppt_x"/>
                                          </p:val>
                                        </p:tav>
                                      </p:tavLst>
                                    </p:anim>
                                    <p:anim calcmode="lin" valueType="num">
                                      <p:cBhvr>
                                        <p:cTn id="6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grpId="0" nodeType="click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1000" fill="hold"/>
                                        <p:tgtEl>
                                          <p:spTgt spid="16"/>
                                        </p:tgtEl>
                                        <p:attrNameLst>
                                          <p:attrName>ppt_y</p:attrName>
                                        </p:attrNameLst>
                                      </p:cBhvr>
                                      <p:tavLst>
                                        <p:tav tm="0">
                                          <p:val>
                                            <p:strVal val="#ppt_y+.1"/>
                                          </p:val>
                                        </p:tav>
                                        <p:tav tm="100000">
                                          <p:val>
                                            <p:strVal val="#ppt_y"/>
                                          </p:val>
                                        </p:tav>
                                      </p:tavLst>
                                    </p:anim>
                                  </p:childTnLst>
                                </p:cTn>
                              </p:par>
                            </p:childTnLst>
                          </p:cTn>
                        </p:par>
                        <p:par>
                          <p:cTn id="69" fill="hold">
                            <p:stCondLst>
                              <p:cond delay="1000"/>
                            </p:stCondLst>
                            <p:childTnLst>
                              <p:par>
                                <p:cTn id="70" presetID="42" presetClass="entr" presetSubtype="0" fill="hold" grpId="0" nodeType="afterEffect">
                                  <p:stCondLst>
                                    <p:cond delay="0"/>
                                  </p:stCondLst>
                                  <p:childTnLst>
                                    <p:set>
                                      <p:cBhvr>
                                        <p:cTn id="71" dur="1" fill="hold">
                                          <p:stCondLst>
                                            <p:cond delay="0"/>
                                          </p:stCondLst>
                                        </p:cTn>
                                        <p:tgtEl>
                                          <p:spTgt spid="12"/>
                                        </p:tgtEl>
                                        <p:attrNameLst>
                                          <p:attrName>style.visibility</p:attrName>
                                        </p:attrNameLst>
                                      </p:cBhvr>
                                      <p:to>
                                        <p:strVal val="visible"/>
                                      </p:to>
                                    </p:set>
                                    <p:animEffect transition="in" filter="fade">
                                      <p:cBhvr>
                                        <p:cTn id="72" dur="1000"/>
                                        <p:tgtEl>
                                          <p:spTgt spid="12"/>
                                        </p:tgtEl>
                                      </p:cBhvr>
                                    </p:animEffect>
                                    <p:anim calcmode="lin" valueType="num">
                                      <p:cBhvr>
                                        <p:cTn id="73" dur="1000" fill="hold"/>
                                        <p:tgtEl>
                                          <p:spTgt spid="12"/>
                                        </p:tgtEl>
                                        <p:attrNameLst>
                                          <p:attrName>ppt_x</p:attrName>
                                        </p:attrNameLst>
                                      </p:cBhvr>
                                      <p:tavLst>
                                        <p:tav tm="0">
                                          <p:val>
                                            <p:strVal val="#ppt_x"/>
                                          </p:val>
                                        </p:tav>
                                        <p:tav tm="100000">
                                          <p:val>
                                            <p:strVal val="#ppt_x"/>
                                          </p:val>
                                        </p:tav>
                                      </p:tavLst>
                                    </p:anim>
                                    <p:anim calcmode="lin" valueType="num">
                                      <p:cBhvr>
                                        <p:cTn id="7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3" grpId="0" animBg="1"/>
      <p:bldP spid="13" grpId="0"/>
      <p:bldP spid="14" grpId="0"/>
      <p:bldP spid="15" grpId="0"/>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Another Practice</a:t>
            </a:r>
            <a:endParaRPr lang="en-US" dirty="0"/>
          </a:p>
        </p:txBody>
      </p:sp>
      <p:sp>
        <p:nvSpPr>
          <p:cNvPr id="3" name="Content Placeholder 2"/>
          <p:cNvSpPr>
            <a:spLocks noGrp="1"/>
          </p:cNvSpPr>
          <p:nvPr>
            <p:ph sz="quarter" idx="13"/>
          </p:nvPr>
        </p:nvSpPr>
        <p:spPr>
          <a:xfrm>
            <a:off x="1066800" y="2121407"/>
            <a:ext cx="3200400" cy="3602736"/>
          </a:xfrm>
        </p:spPr>
        <p:txBody>
          <a:bodyPr>
            <a:normAutofit fontScale="92500" lnSpcReduction="20000"/>
          </a:bodyPr>
          <a:lstStyle/>
          <a:p>
            <a:pPr marL="0" indent="0">
              <a:buNone/>
            </a:pPr>
            <a:r>
              <a:rPr lang="en-US" dirty="0" smtClean="0"/>
              <a:t>America obtained land west of the Mississippi River when Napoleon sold the Louisiana Territory to America.  Due to this, Lewis and Clark opened a trail to the west coast and New Orleans passed from French to American rule.  America expanded further and further west.</a:t>
            </a:r>
            <a:endParaRPr lang="en-US" dirty="0"/>
          </a:p>
        </p:txBody>
      </p:sp>
      <p:graphicFrame>
        <p:nvGraphicFramePr>
          <p:cNvPr id="5" name="Content Placeholder 4"/>
          <p:cNvGraphicFramePr>
            <a:graphicFrameLocks noGrp="1"/>
          </p:cNvGraphicFramePr>
          <p:nvPr>
            <p:ph sz="quarter" idx="14"/>
            <p:extLst>
              <p:ext uri="{D42A27DB-BD31-4B8C-83A1-F6EECF244321}">
                <p14:modId xmlns:p14="http://schemas.microsoft.com/office/powerpoint/2010/main" val="2994940253"/>
              </p:ext>
            </p:extLst>
          </p:nvPr>
        </p:nvGraphicFramePr>
        <p:xfrm>
          <a:off x="4343400" y="1981200"/>
          <a:ext cx="3969328" cy="3377405"/>
        </p:xfrm>
        <a:graphic>
          <a:graphicData uri="http://schemas.openxmlformats.org/drawingml/2006/table">
            <a:tbl>
              <a:tblPr firstRow="1" bandRow="1">
                <a:tableStyleId>{5C22544A-7EE6-4342-B048-85BDC9FD1C3A}</a:tableStyleId>
              </a:tblPr>
              <a:tblGrid>
                <a:gridCol w="1984664"/>
                <a:gridCol w="1984664"/>
              </a:tblGrid>
              <a:tr h="675481">
                <a:tc>
                  <a:txBody>
                    <a:bodyPr/>
                    <a:lstStyle/>
                    <a:p>
                      <a:pPr algn="ctr"/>
                      <a:r>
                        <a:rPr lang="en-US" dirty="0" smtClean="0"/>
                        <a:t>Cause</a:t>
                      </a:r>
                      <a:endParaRPr lang="en-US" dirty="0"/>
                    </a:p>
                  </a:txBody>
                  <a:tcPr/>
                </a:tc>
                <a:tc>
                  <a:txBody>
                    <a:bodyPr/>
                    <a:lstStyle/>
                    <a:p>
                      <a:pPr algn="ctr"/>
                      <a:r>
                        <a:rPr lang="en-US" dirty="0" smtClean="0"/>
                        <a:t>Effect</a:t>
                      </a:r>
                      <a:endParaRPr lang="en-US" dirty="0"/>
                    </a:p>
                  </a:txBody>
                  <a:tcPr/>
                </a:tc>
              </a:tr>
              <a:tr h="675481">
                <a:tc>
                  <a:txBody>
                    <a:bodyPr/>
                    <a:lstStyle/>
                    <a:p>
                      <a:endParaRPr lang="en-US"/>
                    </a:p>
                  </a:txBody>
                  <a:tcPr/>
                </a:tc>
                <a:tc>
                  <a:txBody>
                    <a:bodyPr/>
                    <a:lstStyle/>
                    <a:p>
                      <a:endParaRPr lang="en-US"/>
                    </a:p>
                  </a:txBody>
                  <a:tcPr/>
                </a:tc>
              </a:tr>
              <a:tr h="675481">
                <a:tc>
                  <a:txBody>
                    <a:bodyPr/>
                    <a:lstStyle/>
                    <a:p>
                      <a:endParaRPr lang="en-US"/>
                    </a:p>
                  </a:txBody>
                  <a:tcPr/>
                </a:tc>
                <a:tc>
                  <a:txBody>
                    <a:bodyPr/>
                    <a:lstStyle/>
                    <a:p>
                      <a:endParaRPr lang="en-US"/>
                    </a:p>
                  </a:txBody>
                  <a:tcPr/>
                </a:tc>
              </a:tr>
              <a:tr h="675481">
                <a:tc>
                  <a:txBody>
                    <a:bodyPr/>
                    <a:lstStyle/>
                    <a:p>
                      <a:endParaRPr lang="en-US"/>
                    </a:p>
                  </a:txBody>
                  <a:tcPr/>
                </a:tc>
                <a:tc>
                  <a:txBody>
                    <a:bodyPr/>
                    <a:lstStyle/>
                    <a:p>
                      <a:endParaRPr lang="en-US"/>
                    </a:p>
                  </a:txBody>
                  <a:tcPr/>
                </a:tc>
              </a:tr>
              <a:tr h="675481">
                <a:tc>
                  <a:txBody>
                    <a:bodyPr/>
                    <a:lstStyle/>
                    <a:p>
                      <a:endParaRPr lang="en-US"/>
                    </a:p>
                  </a:txBody>
                  <a:tcPr/>
                </a:tc>
                <a:tc>
                  <a:txBody>
                    <a:bodyPr/>
                    <a:lstStyle/>
                    <a:p>
                      <a:endParaRPr lang="en-US" dirty="0"/>
                    </a:p>
                  </a:txBody>
                  <a:tcPr/>
                </a:tc>
              </a:tr>
            </a:tbl>
          </a:graphicData>
        </a:graphic>
      </p:graphicFrame>
      <p:sp>
        <p:nvSpPr>
          <p:cNvPr id="6" name="TextBox 5"/>
          <p:cNvSpPr txBox="1"/>
          <p:nvPr/>
        </p:nvSpPr>
        <p:spPr>
          <a:xfrm>
            <a:off x="4343400" y="2630269"/>
            <a:ext cx="1981200" cy="646331"/>
          </a:xfrm>
          <a:prstGeom prst="rect">
            <a:avLst/>
          </a:prstGeom>
          <a:noFill/>
        </p:spPr>
        <p:txBody>
          <a:bodyPr wrap="square" rtlCol="0">
            <a:spAutoFit/>
          </a:bodyPr>
          <a:lstStyle/>
          <a:p>
            <a:r>
              <a:rPr lang="en-US" dirty="0" smtClean="0"/>
              <a:t>Napoleon sells Louisiana Territory</a:t>
            </a:r>
            <a:endParaRPr lang="en-US" dirty="0"/>
          </a:p>
        </p:txBody>
      </p:sp>
      <p:sp>
        <p:nvSpPr>
          <p:cNvPr id="7" name="TextBox 6"/>
          <p:cNvSpPr txBox="1"/>
          <p:nvPr/>
        </p:nvSpPr>
        <p:spPr>
          <a:xfrm>
            <a:off x="6324600" y="3377625"/>
            <a:ext cx="2133600" cy="584775"/>
          </a:xfrm>
          <a:prstGeom prst="rect">
            <a:avLst/>
          </a:prstGeom>
          <a:noFill/>
        </p:spPr>
        <p:txBody>
          <a:bodyPr wrap="square" rtlCol="0">
            <a:spAutoFit/>
          </a:bodyPr>
          <a:lstStyle/>
          <a:p>
            <a:r>
              <a:rPr lang="en-US" sz="1600" dirty="0" smtClean="0"/>
              <a:t>Lewis and Clark </a:t>
            </a:r>
          </a:p>
          <a:p>
            <a:r>
              <a:rPr lang="en-US" sz="1600" dirty="0" smtClean="0"/>
              <a:t>open trails to west</a:t>
            </a:r>
            <a:endParaRPr lang="en-US" sz="1600" dirty="0"/>
          </a:p>
        </p:txBody>
      </p:sp>
      <p:sp>
        <p:nvSpPr>
          <p:cNvPr id="8" name="TextBox 7"/>
          <p:cNvSpPr txBox="1"/>
          <p:nvPr/>
        </p:nvSpPr>
        <p:spPr>
          <a:xfrm>
            <a:off x="6331528" y="4063425"/>
            <a:ext cx="2202872" cy="584775"/>
          </a:xfrm>
          <a:prstGeom prst="rect">
            <a:avLst/>
          </a:prstGeom>
          <a:noFill/>
        </p:spPr>
        <p:txBody>
          <a:bodyPr wrap="square" rtlCol="0">
            <a:spAutoFit/>
          </a:bodyPr>
          <a:lstStyle/>
          <a:p>
            <a:r>
              <a:rPr lang="en-US" sz="1600" dirty="0" smtClean="0"/>
              <a:t>New Orleans falls </a:t>
            </a:r>
          </a:p>
          <a:p>
            <a:r>
              <a:rPr lang="en-US" sz="1600" dirty="0"/>
              <a:t>u</a:t>
            </a:r>
            <a:r>
              <a:rPr lang="en-US" sz="1600" dirty="0" smtClean="0"/>
              <a:t>nder American rule</a:t>
            </a:r>
            <a:endParaRPr lang="en-US" sz="1600" dirty="0"/>
          </a:p>
        </p:txBody>
      </p:sp>
      <p:sp>
        <p:nvSpPr>
          <p:cNvPr id="9" name="TextBox 8"/>
          <p:cNvSpPr txBox="1"/>
          <p:nvPr/>
        </p:nvSpPr>
        <p:spPr>
          <a:xfrm>
            <a:off x="6324600" y="2651051"/>
            <a:ext cx="2133600" cy="584775"/>
          </a:xfrm>
          <a:prstGeom prst="rect">
            <a:avLst/>
          </a:prstGeom>
          <a:noFill/>
        </p:spPr>
        <p:txBody>
          <a:bodyPr wrap="square" rtlCol="0">
            <a:spAutoFit/>
          </a:bodyPr>
          <a:lstStyle/>
          <a:p>
            <a:r>
              <a:rPr lang="en-US" sz="1600" dirty="0" smtClean="0"/>
              <a:t>Our nation has land west of Mississippi</a:t>
            </a:r>
            <a:endParaRPr lang="en-US" sz="1600" dirty="0"/>
          </a:p>
        </p:txBody>
      </p:sp>
      <p:sp>
        <p:nvSpPr>
          <p:cNvPr id="11" name="TextBox 10"/>
          <p:cNvSpPr txBox="1"/>
          <p:nvPr/>
        </p:nvSpPr>
        <p:spPr>
          <a:xfrm>
            <a:off x="6331528" y="4876800"/>
            <a:ext cx="1981200" cy="381000"/>
          </a:xfrm>
          <a:prstGeom prst="rect">
            <a:avLst/>
          </a:prstGeom>
          <a:noFill/>
        </p:spPr>
        <p:txBody>
          <a:bodyPr wrap="square" rtlCol="0">
            <a:spAutoFit/>
          </a:bodyPr>
          <a:lstStyle/>
          <a:p>
            <a:r>
              <a:rPr lang="en-US" dirty="0" smtClean="0"/>
              <a:t>America expanded</a:t>
            </a:r>
            <a:endParaRPr lang="en-US" dirty="0"/>
          </a:p>
        </p:txBody>
      </p:sp>
    </p:spTree>
    <p:extLst>
      <p:ext uri="{BB962C8B-B14F-4D97-AF65-F5344CB8AC3E}">
        <p14:creationId xmlns:p14="http://schemas.microsoft.com/office/powerpoint/2010/main" val="3612426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1000"/>
                                        <p:tgtEl>
                                          <p:spTgt spid="11"/>
                                        </p:tgtEl>
                                      </p:cBhvr>
                                    </p:animEffect>
                                    <p:anim calcmode="lin" valueType="num">
                                      <p:cBhvr>
                                        <p:cTn id="36" dur="1000" fill="hold"/>
                                        <p:tgtEl>
                                          <p:spTgt spid="11"/>
                                        </p:tgtEl>
                                        <p:attrNameLst>
                                          <p:attrName>ppt_x</p:attrName>
                                        </p:attrNameLst>
                                      </p:cBhvr>
                                      <p:tavLst>
                                        <p:tav tm="0">
                                          <p:val>
                                            <p:strVal val="#ppt_x"/>
                                          </p:val>
                                        </p:tav>
                                        <p:tav tm="100000">
                                          <p:val>
                                            <p:strVal val="#ppt_x"/>
                                          </p:val>
                                        </p:tav>
                                      </p:tavLst>
                                    </p:anim>
                                    <p:anim calcmode="lin" valueType="num">
                                      <p:cBhvr>
                                        <p:cTn id="3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Chain of Events</a:t>
            </a:r>
            <a:endParaRPr lang="en-US" dirty="0"/>
          </a:p>
        </p:txBody>
      </p:sp>
      <p:sp>
        <p:nvSpPr>
          <p:cNvPr id="3" name="Content Placeholder 2"/>
          <p:cNvSpPr>
            <a:spLocks noGrp="1"/>
          </p:cNvSpPr>
          <p:nvPr>
            <p:ph idx="1"/>
          </p:nvPr>
        </p:nvSpPr>
        <p:spPr/>
        <p:txBody>
          <a:bodyPr>
            <a:normAutofit fontScale="70000" lnSpcReduction="20000"/>
          </a:bodyPr>
          <a:lstStyle/>
          <a:p>
            <a:pPr marL="0" indent="0">
              <a:buNone/>
            </a:pPr>
            <a:r>
              <a:rPr lang="en-US" dirty="0"/>
              <a:t>     In recent decades, cities have grown so large that now about 50% of the Earth's population lives in urban areas. There are several reasons for this occurrence. First, the increasing industrialization of the nineteenth century resulted in the creation of many factory jobs, which tended to be located in cities. These jobs, with their promise of a better material life, attracted many people from rural areas. Second, there were many schools established to educate the children of the new factory laborers. The promise of a better education persuaded many families to leave farming communities and move to the cities. Finally, as the cities grew, people established places of leisure, entertainment, and culture, such as sports stadiums, theaters, and museums. For many people, these facilities made city life appear more interesting than life on the farm, and therefore drew them away from rural communities.</a:t>
            </a:r>
            <a:endParaRPr lang="en-US" dirty="0"/>
          </a:p>
        </p:txBody>
      </p:sp>
      <p:sp>
        <p:nvSpPr>
          <p:cNvPr id="10" name="TextBox 9"/>
          <p:cNvSpPr txBox="1"/>
          <p:nvPr/>
        </p:nvSpPr>
        <p:spPr>
          <a:xfrm>
            <a:off x="1463040" y="5460594"/>
            <a:ext cx="1676400" cy="369332"/>
          </a:xfrm>
          <a:prstGeom prst="rect">
            <a:avLst/>
          </a:prstGeom>
          <a:noFill/>
        </p:spPr>
        <p:txBody>
          <a:bodyPr wrap="square" rtlCol="0">
            <a:spAutoFit/>
          </a:bodyPr>
          <a:lstStyle/>
          <a:p>
            <a:r>
              <a:rPr lang="en-US" dirty="0" smtClean="0"/>
              <a:t>Signal Words</a:t>
            </a:r>
            <a:endParaRPr lang="en-US" dirty="0"/>
          </a:p>
        </p:txBody>
      </p:sp>
      <p:sp>
        <p:nvSpPr>
          <p:cNvPr id="9" name="Rounded Rectangle 8"/>
          <p:cNvSpPr/>
          <p:nvPr/>
        </p:nvSpPr>
        <p:spPr>
          <a:xfrm>
            <a:off x="2213264" y="2514600"/>
            <a:ext cx="834736" cy="3048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4800600" y="2514600"/>
            <a:ext cx="533400" cy="3048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3733800" y="3352800"/>
            <a:ext cx="838200" cy="3048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6096000" y="3962399"/>
            <a:ext cx="685800" cy="26356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81901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anim calcmode="lin" valueType="num">
                                      <p:cBhvr>
                                        <p:cTn id="21" dur="1000" fill="hold"/>
                                        <p:tgtEl>
                                          <p:spTgt spid="15"/>
                                        </p:tgtEl>
                                        <p:attrNameLst>
                                          <p:attrName>ppt_x</p:attrName>
                                        </p:attrNameLst>
                                      </p:cBhvr>
                                      <p:tavLst>
                                        <p:tav tm="0">
                                          <p:val>
                                            <p:strVal val="#ppt_x"/>
                                          </p:val>
                                        </p:tav>
                                        <p:tav tm="100000">
                                          <p:val>
                                            <p:strVal val="#ppt_x"/>
                                          </p:val>
                                        </p:tav>
                                      </p:tavLst>
                                    </p:anim>
                                    <p:anim calcmode="lin" valueType="num">
                                      <p:cBhvr>
                                        <p:cTn id="22" dur="1000" fill="hold"/>
                                        <p:tgtEl>
                                          <p:spTgt spid="1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1000"/>
                                        <p:tgtEl>
                                          <p:spTgt spid="16"/>
                                        </p:tgtEl>
                                      </p:cBhvr>
                                    </p:animEffect>
                                    <p:anim calcmode="lin" valueType="num">
                                      <p:cBhvr>
                                        <p:cTn id="27" dur="1000" fill="hold"/>
                                        <p:tgtEl>
                                          <p:spTgt spid="16"/>
                                        </p:tgtEl>
                                        <p:attrNameLst>
                                          <p:attrName>ppt_x</p:attrName>
                                        </p:attrNameLst>
                                      </p:cBhvr>
                                      <p:tavLst>
                                        <p:tav tm="0">
                                          <p:val>
                                            <p:strVal val="#ppt_x"/>
                                          </p:val>
                                        </p:tav>
                                        <p:tav tm="100000">
                                          <p:val>
                                            <p:strVal val="#ppt_x"/>
                                          </p:val>
                                        </p:tav>
                                      </p:tavLst>
                                    </p:anim>
                                    <p:anim calcmode="lin" valueType="num">
                                      <p:cBhvr>
                                        <p:cTn id="28" dur="1000" fill="hold"/>
                                        <p:tgtEl>
                                          <p:spTgt spid="1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animBg="1"/>
      <p:bldP spid="15" grpId="0" animBg="1"/>
      <p:bldP spid="16" grpId="0" animBg="1"/>
      <p:bldP spid="1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Cause and Effect</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22810798"/>
              </p:ext>
            </p:extLst>
          </p:nvPr>
        </p:nvGraphicFramePr>
        <p:xfrm>
          <a:off x="1341436" y="1801923"/>
          <a:ext cx="6436882" cy="3836880"/>
        </p:xfrm>
        <a:graphic>
          <a:graphicData uri="http://schemas.openxmlformats.org/drawingml/2006/table">
            <a:tbl>
              <a:tblPr firstRow="1" bandRow="1">
                <a:tableStyleId>{5C22544A-7EE6-4342-B048-85BDC9FD1C3A}</a:tableStyleId>
              </a:tblPr>
              <a:tblGrid>
                <a:gridCol w="3218441"/>
                <a:gridCol w="3218441"/>
              </a:tblGrid>
              <a:tr h="558785">
                <a:tc>
                  <a:txBody>
                    <a:bodyPr/>
                    <a:lstStyle/>
                    <a:p>
                      <a:pPr algn="ctr"/>
                      <a:r>
                        <a:rPr lang="en-US" dirty="0" smtClean="0"/>
                        <a:t>Cause</a:t>
                      </a:r>
                      <a:endParaRPr lang="en-US" dirty="0"/>
                    </a:p>
                  </a:txBody>
                  <a:tcPr/>
                </a:tc>
                <a:tc>
                  <a:txBody>
                    <a:bodyPr/>
                    <a:lstStyle/>
                    <a:p>
                      <a:pPr algn="ctr"/>
                      <a:r>
                        <a:rPr lang="en-US" dirty="0" smtClean="0"/>
                        <a:t>Effect</a:t>
                      </a:r>
                      <a:endParaRPr lang="en-US" dirty="0"/>
                    </a:p>
                  </a:txBody>
                  <a:tcPr/>
                </a:tc>
              </a:tr>
              <a:tr h="655619">
                <a:tc>
                  <a:txBody>
                    <a:bodyPr/>
                    <a:lstStyle/>
                    <a:p>
                      <a:endParaRPr lang="en-US"/>
                    </a:p>
                  </a:txBody>
                  <a:tcPr/>
                </a:tc>
                <a:tc>
                  <a:txBody>
                    <a:bodyPr/>
                    <a:lstStyle/>
                    <a:p>
                      <a:endParaRPr lang="en-US" dirty="0"/>
                    </a:p>
                  </a:txBody>
                  <a:tcPr/>
                </a:tc>
              </a:tr>
              <a:tr h="655619">
                <a:tc>
                  <a:txBody>
                    <a:bodyPr/>
                    <a:lstStyle/>
                    <a:p>
                      <a:endParaRPr lang="en-US"/>
                    </a:p>
                  </a:txBody>
                  <a:tcPr/>
                </a:tc>
                <a:tc>
                  <a:txBody>
                    <a:bodyPr/>
                    <a:lstStyle/>
                    <a:p>
                      <a:endParaRPr lang="en-US"/>
                    </a:p>
                  </a:txBody>
                  <a:tcPr/>
                </a:tc>
              </a:tr>
              <a:tr h="655619">
                <a:tc>
                  <a:txBody>
                    <a:bodyPr/>
                    <a:lstStyle/>
                    <a:p>
                      <a:endParaRPr lang="en-US" dirty="0"/>
                    </a:p>
                  </a:txBody>
                  <a:tcPr/>
                </a:tc>
                <a:tc>
                  <a:txBody>
                    <a:bodyPr/>
                    <a:lstStyle/>
                    <a:p>
                      <a:endParaRPr lang="en-US" dirty="0"/>
                    </a:p>
                  </a:txBody>
                  <a:tcPr/>
                </a:tc>
              </a:tr>
              <a:tr h="655619">
                <a:tc>
                  <a:txBody>
                    <a:bodyPr/>
                    <a:lstStyle/>
                    <a:p>
                      <a:endParaRPr lang="en-US" dirty="0"/>
                    </a:p>
                  </a:txBody>
                  <a:tcPr/>
                </a:tc>
                <a:tc>
                  <a:txBody>
                    <a:bodyPr/>
                    <a:lstStyle/>
                    <a:p>
                      <a:endParaRPr lang="en-US"/>
                    </a:p>
                  </a:txBody>
                  <a:tcPr/>
                </a:tc>
              </a:tr>
              <a:tr h="655619">
                <a:tc>
                  <a:txBody>
                    <a:bodyPr/>
                    <a:lstStyle/>
                    <a:p>
                      <a:endParaRPr lang="en-US" dirty="0"/>
                    </a:p>
                  </a:txBody>
                  <a:tcPr/>
                </a:tc>
                <a:tc>
                  <a:txBody>
                    <a:bodyPr/>
                    <a:lstStyle/>
                    <a:p>
                      <a:endParaRPr lang="en-US" dirty="0"/>
                    </a:p>
                  </a:txBody>
                  <a:tcPr/>
                </a:tc>
              </a:tr>
            </a:tbl>
          </a:graphicData>
        </a:graphic>
      </p:graphicFrame>
      <p:sp>
        <p:nvSpPr>
          <p:cNvPr id="7" name="TextBox 6"/>
          <p:cNvSpPr txBox="1"/>
          <p:nvPr/>
        </p:nvSpPr>
        <p:spPr>
          <a:xfrm>
            <a:off x="1554113" y="2480235"/>
            <a:ext cx="2286000" cy="369332"/>
          </a:xfrm>
          <a:prstGeom prst="rect">
            <a:avLst/>
          </a:prstGeom>
          <a:noFill/>
        </p:spPr>
        <p:txBody>
          <a:bodyPr wrap="square" rtlCol="0">
            <a:spAutoFit/>
          </a:bodyPr>
          <a:lstStyle/>
          <a:p>
            <a:r>
              <a:rPr lang="en-US" dirty="0" smtClean="0"/>
              <a:t>Factory jobs in cities</a:t>
            </a:r>
            <a:endParaRPr lang="en-US" dirty="0"/>
          </a:p>
        </p:txBody>
      </p:sp>
      <p:sp>
        <p:nvSpPr>
          <p:cNvPr id="8" name="TextBox 7"/>
          <p:cNvSpPr txBox="1"/>
          <p:nvPr/>
        </p:nvSpPr>
        <p:spPr>
          <a:xfrm>
            <a:off x="1492323" y="3139751"/>
            <a:ext cx="3048000" cy="369332"/>
          </a:xfrm>
          <a:prstGeom prst="rect">
            <a:avLst/>
          </a:prstGeom>
          <a:noFill/>
        </p:spPr>
        <p:txBody>
          <a:bodyPr wrap="square" rtlCol="0">
            <a:spAutoFit/>
          </a:bodyPr>
          <a:lstStyle/>
          <a:p>
            <a:r>
              <a:rPr lang="en-US" dirty="0" smtClean="0"/>
              <a:t>Better schools in the cities</a:t>
            </a:r>
            <a:endParaRPr lang="en-US" dirty="0"/>
          </a:p>
        </p:txBody>
      </p:sp>
      <p:sp>
        <p:nvSpPr>
          <p:cNvPr id="9" name="TextBox 8"/>
          <p:cNvSpPr txBox="1"/>
          <p:nvPr/>
        </p:nvSpPr>
        <p:spPr>
          <a:xfrm>
            <a:off x="4572980" y="3139751"/>
            <a:ext cx="3275620" cy="646331"/>
          </a:xfrm>
          <a:prstGeom prst="rect">
            <a:avLst/>
          </a:prstGeom>
          <a:noFill/>
        </p:spPr>
        <p:txBody>
          <a:bodyPr wrap="square" rtlCol="0">
            <a:spAutoFit/>
          </a:bodyPr>
          <a:lstStyle/>
          <a:p>
            <a:r>
              <a:rPr lang="en-US" dirty="0" smtClean="0"/>
              <a:t>50% of the earth’s population lives in urban areas </a:t>
            </a:r>
            <a:endParaRPr lang="en-US" dirty="0"/>
          </a:p>
        </p:txBody>
      </p:sp>
      <p:sp>
        <p:nvSpPr>
          <p:cNvPr id="17" name="TextBox 16"/>
          <p:cNvSpPr txBox="1"/>
          <p:nvPr/>
        </p:nvSpPr>
        <p:spPr>
          <a:xfrm>
            <a:off x="1554113" y="3886200"/>
            <a:ext cx="2722418" cy="369332"/>
          </a:xfrm>
          <a:prstGeom prst="rect">
            <a:avLst/>
          </a:prstGeom>
          <a:noFill/>
        </p:spPr>
        <p:txBody>
          <a:bodyPr wrap="square" rtlCol="0">
            <a:spAutoFit/>
          </a:bodyPr>
          <a:lstStyle/>
          <a:p>
            <a:r>
              <a:rPr lang="en-US" dirty="0" smtClean="0"/>
              <a:t> Superior leisure locations</a:t>
            </a:r>
            <a:endParaRPr lang="en-US" dirty="0"/>
          </a:p>
        </p:txBody>
      </p:sp>
    </p:spTree>
    <p:extLst>
      <p:ext uri="{BB962C8B-B14F-4D97-AF65-F5344CB8AC3E}">
        <p14:creationId xmlns:p14="http://schemas.microsoft.com/office/powerpoint/2010/main" val="1145057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Cause and Effect – </a:t>
            </a:r>
            <a:r>
              <a:rPr lang="en-US" sz="4000" dirty="0" smtClean="0"/>
              <a:t>the relationship between two things.</a:t>
            </a:r>
            <a:endParaRPr lang="en-US" sz="4000" dirty="0"/>
          </a:p>
        </p:txBody>
      </p:sp>
      <p:pic>
        <p:nvPicPr>
          <p:cNvPr id="8" name="Content Placeholder 7"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56336" y="2286000"/>
            <a:ext cx="4410691" cy="1467055"/>
          </a:xfrm>
        </p:spPr>
      </p:pic>
    </p:spTree>
    <p:extLst>
      <p:ext uri="{BB962C8B-B14F-4D97-AF65-F5344CB8AC3E}">
        <p14:creationId xmlns:p14="http://schemas.microsoft.com/office/powerpoint/2010/main" val="5310368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95023" y="817582"/>
            <a:ext cx="4315177" cy="1202485"/>
          </a:xfrm>
        </p:spPr>
        <p:txBody>
          <a:bodyPr/>
          <a:lstStyle/>
          <a:p>
            <a:r>
              <a:rPr lang="en-US" dirty="0" smtClean="0"/>
              <a:t>Signal Words</a:t>
            </a:r>
            <a:endParaRPr lang="en-US" dirty="0"/>
          </a:p>
        </p:txBody>
      </p:sp>
      <p:sp>
        <p:nvSpPr>
          <p:cNvPr id="6" name="Content Placeholder 5"/>
          <p:cNvSpPr>
            <a:spLocks noGrp="1"/>
          </p:cNvSpPr>
          <p:nvPr>
            <p:ph sz="quarter" idx="13"/>
          </p:nvPr>
        </p:nvSpPr>
        <p:spPr>
          <a:xfrm>
            <a:off x="990600" y="2121407"/>
            <a:ext cx="2663952" cy="3602736"/>
          </a:xfrm>
        </p:spPr>
        <p:txBody>
          <a:bodyPr>
            <a:normAutofit lnSpcReduction="10000"/>
          </a:bodyPr>
          <a:lstStyle/>
          <a:p>
            <a:pPr marL="0" indent="0">
              <a:buNone/>
            </a:pPr>
            <a:r>
              <a:rPr lang="en-US" dirty="0" smtClean="0"/>
              <a:t>Cause</a:t>
            </a:r>
          </a:p>
          <a:p>
            <a:pPr lvl="1"/>
            <a:r>
              <a:rPr lang="en-US" dirty="0" smtClean="0"/>
              <a:t>Because of</a:t>
            </a:r>
          </a:p>
          <a:p>
            <a:pPr lvl="1"/>
            <a:r>
              <a:rPr lang="en-US" dirty="0" smtClean="0"/>
              <a:t>Caused by</a:t>
            </a:r>
          </a:p>
          <a:p>
            <a:pPr lvl="1"/>
            <a:r>
              <a:rPr lang="en-US" dirty="0" smtClean="0"/>
              <a:t>Created by</a:t>
            </a:r>
          </a:p>
          <a:p>
            <a:pPr lvl="1"/>
            <a:r>
              <a:rPr lang="en-US" dirty="0" smtClean="0"/>
              <a:t>Since</a:t>
            </a:r>
          </a:p>
          <a:p>
            <a:pPr lvl="1"/>
            <a:r>
              <a:rPr lang="en-US" dirty="0" smtClean="0"/>
              <a:t>The reason for</a:t>
            </a:r>
          </a:p>
          <a:p>
            <a:pPr lvl="1"/>
            <a:r>
              <a:rPr lang="en-US" dirty="0" smtClean="0"/>
              <a:t>On account of</a:t>
            </a:r>
          </a:p>
          <a:p>
            <a:pPr lvl="1"/>
            <a:r>
              <a:rPr lang="en-US" dirty="0" smtClean="0"/>
              <a:t>Due to </a:t>
            </a:r>
          </a:p>
          <a:p>
            <a:pPr lvl="1"/>
            <a:r>
              <a:rPr lang="en-US" dirty="0" smtClean="0"/>
              <a:t>Led to </a:t>
            </a:r>
          </a:p>
          <a:p>
            <a:pPr lvl="1"/>
            <a:endParaRPr lang="en-US" dirty="0" smtClean="0"/>
          </a:p>
          <a:p>
            <a:pPr lvl="1"/>
            <a:endParaRPr lang="en-US" dirty="0"/>
          </a:p>
        </p:txBody>
      </p:sp>
      <p:sp>
        <p:nvSpPr>
          <p:cNvPr id="7" name="Content Placeholder 6"/>
          <p:cNvSpPr>
            <a:spLocks noGrp="1"/>
          </p:cNvSpPr>
          <p:nvPr>
            <p:ph sz="quarter" idx="14"/>
          </p:nvPr>
        </p:nvSpPr>
        <p:spPr>
          <a:xfrm>
            <a:off x="3352800" y="2119313"/>
            <a:ext cx="2590800" cy="3605212"/>
          </a:xfrm>
        </p:spPr>
        <p:txBody>
          <a:bodyPr>
            <a:normAutofit fontScale="92500" lnSpcReduction="20000"/>
          </a:bodyPr>
          <a:lstStyle/>
          <a:p>
            <a:pPr marL="0" indent="0">
              <a:buNone/>
            </a:pPr>
            <a:r>
              <a:rPr lang="en-US" dirty="0" smtClean="0"/>
              <a:t>Effect</a:t>
            </a:r>
          </a:p>
          <a:p>
            <a:pPr lvl="1"/>
            <a:r>
              <a:rPr lang="en-US" dirty="0" smtClean="0"/>
              <a:t>As a result</a:t>
            </a:r>
          </a:p>
          <a:p>
            <a:pPr lvl="1"/>
            <a:r>
              <a:rPr lang="en-US" dirty="0" smtClean="0"/>
              <a:t>Consequently</a:t>
            </a:r>
          </a:p>
          <a:p>
            <a:pPr lvl="1"/>
            <a:r>
              <a:rPr lang="en-US" dirty="0" smtClean="0"/>
              <a:t>Hence</a:t>
            </a:r>
          </a:p>
          <a:p>
            <a:pPr lvl="1"/>
            <a:r>
              <a:rPr lang="en-US" dirty="0" smtClean="0"/>
              <a:t>Since</a:t>
            </a:r>
          </a:p>
          <a:p>
            <a:pPr lvl="1"/>
            <a:r>
              <a:rPr lang="en-US" dirty="0" smtClean="0"/>
              <a:t>So</a:t>
            </a:r>
          </a:p>
          <a:p>
            <a:pPr lvl="1"/>
            <a:r>
              <a:rPr lang="en-US" dirty="0" smtClean="0"/>
              <a:t>Therefore</a:t>
            </a:r>
          </a:p>
          <a:p>
            <a:pPr lvl="1"/>
            <a:r>
              <a:rPr lang="en-US" dirty="0" smtClean="0"/>
              <a:t>Finally</a:t>
            </a:r>
          </a:p>
          <a:p>
            <a:pPr lvl="1"/>
            <a:r>
              <a:rPr lang="en-US" dirty="0" smtClean="0"/>
              <a:t>For this reason</a:t>
            </a:r>
          </a:p>
          <a:p>
            <a:pPr lvl="1"/>
            <a:r>
              <a:rPr lang="en-US" dirty="0" smtClean="0"/>
              <a:t>Then</a:t>
            </a:r>
          </a:p>
          <a:p>
            <a:pPr lvl="1"/>
            <a:r>
              <a:rPr lang="en-US" dirty="0" smtClean="0"/>
              <a:t>Effect</a:t>
            </a:r>
          </a:p>
        </p:txBody>
      </p:sp>
      <p:sp>
        <p:nvSpPr>
          <p:cNvPr id="2" name="TextBox 1"/>
          <p:cNvSpPr txBox="1"/>
          <p:nvPr/>
        </p:nvSpPr>
        <p:spPr>
          <a:xfrm>
            <a:off x="5708073" y="1066800"/>
            <a:ext cx="2590800" cy="707886"/>
          </a:xfrm>
          <a:prstGeom prst="rect">
            <a:avLst/>
          </a:prstGeom>
          <a:noFill/>
        </p:spPr>
        <p:txBody>
          <a:bodyPr wrap="square" rtlCol="0">
            <a:spAutoFit/>
          </a:bodyPr>
          <a:lstStyle/>
          <a:p>
            <a:r>
              <a:rPr lang="en-US" sz="4000" dirty="0" smtClean="0">
                <a:latin typeface="+mj-lt"/>
              </a:rPr>
              <a:t>Questions</a:t>
            </a:r>
            <a:endParaRPr lang="en-US" sz="4000" dirty="0">
              <a:latin typeface="+mj-lt"/>
            </a:endParaRPr>
          </a:p>
        </p:txBody>
      </p:sp>
      <p:sp>
        <p:nvSpPr>
          <p:cNvPr id="3" name="TextBox 2"/>
          <p:cNvSpPr txBox="1"/>
          <p:nvPr/>
        </p:nvSpPr>
        <p:spPr>
          <a:xfrm>
            <a:off x="6019800" y="2286000"/>
            <a:ext cx="2133600" cy="2862322"/>
          </a:xfrm>
          <a:prstGeom prst="rect">
            <a:avLst/>
          </a:prstGeom>
          <a:noFill/>
        </p:spPr>
        <p:txBody>
          <a:bodyPr wrap="square" rtlCol="0">
            <a:spAutoFit/>
          </a:bodyPr>
          <a:lstStyle/>
          <a:p>
            <a:r>
              <a:rPr lang="en-US" dirty="0" smtClean="0"/>
              <a:t>What event happened?</a:t>
            </a:r>
          </a:p>
          <a:p>
            <a:endParaRPr lang="en-US" dirty="0" smtClean="0"/>
          </a:p>
          <a:p>
            <a:r>
              <a:rPr lang="en-US" dirty="0" smtClean="0"/>
              <a:t>Did this event cause another event to happen?</a:t>
            </a:r>
          </a:p>
          <a:p>
            <a:endParaRPr lang="en-US" dirty="0"/>
          </a:p>
          <a:p>
            <a:r>
              <a:rPr lang="en-US" dirty="0" smtClean="0"/>
              <a:t>Did the event cause several other events to happen?</a:t>
            </a:r>
            <a:endParaRPr lang="en-US" dirty="0"/>
          </a:p>
        </p:txBody>
      </p:sp>
    </p:spTree>
    <p:extLst>
      <p:ext uri="{BB962C8B-B14F-4D97-AF65-F5344CB8AC3E}">
        <p14:creationId xmlns:p14="http://schemas.microsoft.com/office/powerpoint/2010/main" val="1158114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1000"/>
                                        <p:tgtEl>
                                          <p:spTgt spid="6">
                                            <p:txEl>
                                              <p:pRg st="1" end="1"/>
                                            </p:txEl>
                                          </p:spTgt>
                                        </p:tgtEl>
                                      </p:cBhvr>
                                    </p:animEffect>
                                    <p:anim calcmode="lin" valueType="num">
                                      <p:cBhvr>
                                        <p:cTn id="8"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1000"/>
                                        <p:tgtEl>
                                          <p:spTgt spid="6">
                                            <p:txEl>
                                              <p:pRg st="2" end="2"/>
                                            </p:txEl>
                                          </p:spTgt>
                                        </p:tgtEl>
                                      </p:cBhvr>
                                    </p:animEffect>
                                    <p:anim calcmode="lin" valueType="num">
                                      <p:cBhvr>
                                        <p:cTn id="13"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fade">
                                      <p:cBhvr>
                                        <p:cTn id="17" dur="1000"/>
                                        <p:tgtEl>
                                          <p:spTgt spid="6">
                                            <p:txEl>
                                              <p:pRg st="3" end="3"/>
                                            </p:txEl>
                                          </p:spTgt>
                                        </p:tgtEl>
                                      </p:cBhvr>
                                    </p:animEffect>
                                    <p:anim calcmode="lin" valueType="num">
                                      <p:cBhvr>
                                        <p:cTn id="18"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6">
                                            <p:txEl>
                                              <p:pRg st="3" end="3"/>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animEffect transition="in" filter="fade">
                                      <p:cBhvr>
                                        <p:cTn id="22" dur="1000"/>
                                        <p:tgtEl>
                                          <p:spTgt spid="6">
                                            <p:txEl>
                                              <p:pRg st="4" end="4"/>
                                            </p:txEl>
                                          </p:spTgt>
                                        </p:tgtEl>
                                      </p:cBhvr>
                                    </p:animEffect>
                                    <p:anim calcmode="lin" valueType="num">
                                      <p:cBhvr>
                                        <p:cTn id="23"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24" dur="1000" fill="hold"/>
                                        <p:tgtEl>
                                          <p:spTgt spid="6">
                                            <p:txEl>
                                              <p:pRg st="4" end="4"/>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Effect transition="in" filter="fade">
                                      <p:cBhvr>
                                        <p:cTn id="27" dur="1000"/>
                                        <p:tgtEl>
                                          <p:spTgt spid="6">
                                            <p:txEl>
                                              <p:pRg st="5" end="5"/>
                                            </p:txEl>
                                          </p:spTgt>
                                        </p:tgtEl>
                                      </p:cBhvr>
                                    </p:animEffect>
                                    <p:anim calcmode="lin" valueType="num">
                                      <p:cBhvr>
                                        <p:cTn id="28"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29" dur="1000" fill="hold"/>
                                        <p:tgtEl>
                                          <p:spTgt spid="6">
                                            <p:txEl>
                                              <p:pRg st="5" end="5"/>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6">
                                            <p:txEl>
                                              <p:pRg st="6" end="6"/>
                                            </p:txEl>
                                          </p:spTgt>
                                        </p:tgtEl>
                                        <p:attrNameLst>
                                          <p:attrName>style.visibility</p:attrName>
                                        </p:attrNameLst>
                                      </p:cBhvr>
                                      <p:to>
                                        <p:strVal val="visible"/>
                                      </p:to>
                                    </p:set>
                                    <p:animEffect transition="in" filter="fade">
                                      <p:cBhvr>
                                        <p:cTn id="32" dur="1000"/>
                                        <p:tgtEl>
                                          <p:spTgt spid="6">
                                            <p:txEl>
                                              <p:pRg st="6" end="6"/>
                                            </p:txEl>
                                          </p:spTgt>
                                        </p:tgtEl>
                                      </p:cBhvr>
                                    </p:animEffect>
                                    <p:anim calcmode="lin" valueType="num">
                                      <p:cBhvr>
                                        <p:cTn id="33"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34" dur="1000" fill="hold"/>
                                        <p:tgtEl>
                                          <p:spTgt spid="6">
                                            <p:txEl>
                                              <p:pRg st="6" end="6"/>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6">
                                            <p:txEl>
                                              <p:pRg st="7" end="7"/>
                                            </p:txEl>
                                          </p:spTgt>
                                        </p:tgtEl>
                                        <p:attrNameLst>
                                          <p:attrName>style.visibility</p:attrName>
                                        </p:attrNameLst>
                                      </p:cBhvr>
                                      <p:to>
                                        <p:strVal val="visible"/>
                                      </p:to>
                                    </p:set>
                                    <p:animEffect transition="in" filter="fade">
                                      <p:cBhvr>
                                        <p:cTn id="37" dur="1000"/>
                                        <p:tgtEl>
                                          <p:spTgt spid="6">
                                            <p:txEl>
                                              <p:pRg st="7" end="7"/>
                                            </p:txEl>
                                          </p:spTgt>
                                        </p:tgtEl>
                                      </p:cBhvr>
                                    </p:animEffect>
                                    <p:anim calcmode="lin" valueType="num">
                                      <p:cBhvr>
                                        <p:cTn id="38" dur="1000" fill="hold"/>
                                        <p:tgtEl>
                                          <p:spTgt spid="6">
                                            <p:txEl>
                                              <p:pRg st="7" end="7"/>
                                            </p:txEl>
                                          </p:spTgt>
                                        </p:tgtEl>
                                        <p:attrNameLst>
                                          <p:attrName>ppt_x</p:attrName>
                                        </p:attrNameLst>
                                      </p:cBhvr>
                                      <p:tavLst>
                                        <p:tav tm="0">
                                          <p:val>
                                            <p:strVal val="#ppt_x"/>
                                          </p:val>
                                        </p:tav>
                                        <p:tav tm="100000">
                                          <p:val>
                                            <p:strVal val="#ppt_x"/>
                                          </p:val>
                                        </p:tav>
                                      </p:tavLst>
                                    </p:anim>
                                    <p:anim calcmode="lin" valueType="num">
                                      <p:cBhvr>
                                        <p:cTn id="39" dur="1000" fill="hold"/>
                                        <p:tgtEl>
                                          <p:spTgt spid="6">
                                            <p:txEl>
                                              <p:pRg st="7" end="7"/>
                                            </p:txEl>
                                          </p:spTgt>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6">
                                            <p:txEl>
                                              <p:pRg st="8" end="8"/>
                                            </p:txEl>
                                          </p:spTgt>
                                        </p:tgtEl>
                                        <p:attrNameLst>
                                          <p:attrName>style.visibility</p:attrName>
                                        </p:attrNameLst>
                                      </p:cBhvr>
                                      <p:to>
                                        <p:strVal val="visible"/>
                                      </p:to>
                                    </p:set>
                                    <p:animEffect transition="in" filter="fade">
                                      <p:cBhvr>
                                        <p:cTn id="42" dur="1000"/>
                                        <p:tgtEl>
                                          <p:spTgt spid="6">
                                            <p:txEl>
                                              <p:pRg st="8" end="8"/>
                                            </p:txEl>
                                          </p:spTgt>
                                        </p:tgtEl>
                                      </p:cBhvr>
                                    </p:animEffect>
                                    <p:anim calcmode="lin" valueType="num">
                                      <p:cBhvr>
                                        <p:cTn id="43" dur="1000" fill="hold"/>
                                        <p:tgtEl>
                                          <p:spTgt spid="6">
                                            <p:txEl>
                                              <p:pRg st="8" end="8"/>
                                            </p:txEl>
                                          </p:spTgt>
                                        </p:tgtEl>
                                        <p:attrNameLst>
                                          <p:attrName>ppt_x</p:attrName>
                                        </p:attrNameLst>
                                      </p:cBhvr>
                                      <p:tavLst>
                                        <p:tav tm="0">
                                          <p:val>
                                            <p:strVal val="#ppt_x"/>
                                          </p:val>
                                        </p:tav>
                                        <p:tav tm="100000">
                                          <p:val>
                                            <p:strVal val="#ppt_x"/>
                                          </p:val>
                                        </p:tav>
                                      </p:tavLst>
                                    </p:anim>
                                    <p:anim calcmode="lin" valueType="num">
                                      <p:cBhvr>
                                        <p:cTn id="44" dur="1000" fill="hold"/>
                                        <p:tgtEl>
                                          <p:spTgt spid="6">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7">
                                            <p:txEl>
                                              <p:pRg st="1" end="1"/>
                                            </p:txEl>
                                          </p:spTgt>
                                        </p:tgtEl>
                                        <p:attrNameLst>
                                          <p:attrName>style.visibility</p:attrName>
                                        </p:attrNameLst>
                                      </p:cBhvr>
                                      <p:to>
                                        <p:strVal val="visible"/>
                                      </p:to>
                                    </p:set>
                                    <p:animEffect transition="in" filter="fade">
                                      <p:cBhvr>
                                        <p:cTn id="49" dur="1000"/>
                                        <p:tgtEl>
                                          <p:spTgt spid="7">
                                            <p:txEl>
                                              <p:pRg st="1" end="1"/>
                                            </p:txEl>
                                          </p:spTgt>
                                        </p:tgtEl>
                                      </p:cBhvr>
                                    </p:animEffect>
                                    <p:anim calcmode="lin" valueType="num">
                                      <p:cBhvr>
                                        <p:cTn id="50"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7">
                                            <p:txEl>
                                              <p:pRg st="1" end="1"/>
                                            </p:txEl>
                                          </p:spTgt>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7">
                                            <p:txEl>
                                              <p:pRg st="2" end="2"/>
                                            </p:txEl>
                                          </p:spTgt>
                                        </p:tgtEl>
                                        <p:attrNameLst>
                                          <p:attrName>style.visibility</p:attrName>
                                        </p:attrNameLst>
                                      </p:cBhvr>
                                      <p:to>
                                        <p:strVal val="visible"/>
                                      </p:to>
                                    </p:set>
                                    <p:animEffect transition="in" filter="fade">
                                      <p:cBhvr>
                                        <p:cTn id="54" dur="1000"/>
                                        <p:tgtEl>
                                          <p:spTgt spid="7">
                                            <p:txEl>
                                              <p:pRg st="2" end="2"/>
                                            </p:txEl>
                                          </p:spTgt>
                                        </p:tgtEl>
                                      </p:cBhvr>
                                    </p:animEffect>
                                    <p:anim calcmode="lin" valueType="num">
                                      <p:cBhvr>
                                        <p:cTn id="55"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56" dur="1000" fill="hold"/>
                                        <p:tgtEl>
                                          <p:spTgt spid="7">
                                            <p:txEl>
                                              <p:pRg st="2" end="2"/>
                                            </p:txEl>
                                          </p:spTgt>
                                        </p:tgtEl>
                                        <p:attrNameLst>
                                          <p:attrName>ppt_y</p:attrName>
                                        </p:attrNameLst>
                                      </p:cBhvr>
                                      <p:tavLst>
                                        <p:tav tm="0">
                                          <p:val>
                                            <p:strVal val="#ppt_y+.1"/>
                                          </p:val>
                                        </p:tav>
                                        <p:tav tm="100000">
                                          <p:val>
                                            <p:strVal val="#ppt_y"/>
                                          </p:val>
                                        </p:tav>
                                      </p:tavLst>
                                    </p:anim>
                                  </p:childTnLst>
                                </p:cTn>
                              </p:par>
                              <p:par>
                                <p:cTn id="57" presetID="42" presetClass="entr" presetSubtype="0" fill="hold" nodeType="withEffect">
                                  <p:stCondLst>
                                    <p:cond delay="0"/>
                                  </p:stCondLst>
                                  <p:childTnLst>
                                    <p:set>
                                      <p:cBhvr>
                                        <p:cTn id="58" dur="1" fill="hold">
                                          <p:stCondLst>
                                            <p:cond delay="0"/>
                                          </p:stCondLst>
                                        </p:cTn>
                                        <p:tgtEl>
                                          <p:spTgt spid="7">
                                            <p:txEl>
                                              <p:pRg st="3" end="3"/>
                                            </p:txEl>
                                          </p:spTgt>
                                        </p:tgtEl>
                                        <p:attrNameLst>
                                          <p:attrName>style.visibility</p:attrName>
                                        </p:attrNameLst>
                                      </p:cBhvr>
                                      <p:to>
                                        <p:strVal val="visible"/>
                                      </p:to>
                                    </p:set>
                                    <p:animEffect transition="in" filter="fade">
                                      <p:cBhvr>
                                        <p:cTn id="59" dur="1000"/>
                                        <p:tgtEl>
                                          <p:spTgt spid="7">
                                            <p:txEl>
                                              <p:pRg st="3" end="3"/>
                                            </p:txEl>
                                          </p:spTgt>
                                        </p:tgtEl>
                                      </p:cBhvr>
                                    </p:animEffect>
                                    <p:anim calcmode="lin" valueType="num">
                                      <p:cBhvr>
                                        <p:cTn id="60"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61" dur="1000" fill="hold"/>
                                        <p:tgtEl>
                                          <p:spTgt spid="7">
                                            <p:txEl>
                                              <p:pRg st="3" end="3"/>
                                            </p:txEl>
                                          </p:spTgt>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7">
                                            <p:txEl>
                                              <p:pRg st="4" end="4"/>
                                            </p:txEl>
                                          </p:spTgt>
                                        </p:tgtEl>
                                        <p:attrNameLst>
                                          <p:attrName>style.visibility</p:attrName>
                                        </p:attrNameLst>
                                      </p:cBhvr>
                                      <p:to>
                                        <p:strVal val="visible"/>
                                      </p:to>
                                    </p:set>
                                    <p:animEffect transition="in" filter="fade">
                                      <p:cBhvr>
                                        <p:cTn id="64" dur="1000"/>
                                        <p:tgtEl>
                                          <p:spTgt spid="7">
                                            <p:txEl>
                                              <p:pRg st="4" end="4"/>
                                            </p:txEl>
                                          </p:spTgt>
                                        </p:tgtEl>
                                      </p:cBhvr>
                                    </p:animEffect>
                                    <p:anim calcmode="lin" valueType="num">
                                      <p:cBhvr>
                                        <p:cTn id="65"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66" dur="1000" fill="hold"/>
                                        <p:tgtEl>
                                          <p:spTgt spid="7">
                                            <p:txEl>
                                              <p:pRg st="4" end="4"/>
                                            </p:txEl>
                                          </p:spTgt>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7">
                                            <p:txEl>
                                              <p:pRg st="5" end="5"/>
                                            </p:txEl>
                                          </p:spTgt>
                                        </p:tgtEl>
                                        <p:attrNameLst>
                                          <p:attrName>style.visibility</p:attrName>
                                        </p:attrNameLst>
                                      </p:cBhvr>
                                      <p:to>
                                        <p:strVal val="visible"/>
                                      </p:to>
                                    </p:set>
                                    <p:animEffect transition="in" filter="fade">
                                      <p:cBhvr>
                                        <p:cTn id="69" dur="1000"/>
                                        <p:tgtEl>
                                          <p:spTgt spid="7">
                                            <p:txEl>
                                              <p:pRg st="5" end="5"/>
                                            </p:txEl>
                                          </p:spTgt>
                                        </p:tgtEl>
                                      </p:cBhvr>
                                    </p:animEffect>
                                    <p:anim calcmode="lin" valueType="num">
                                      <p:cBhvr>
                                        <p:cTn id="70" dur="1000" fill="hold"/>
                                        <p:tgtEl>
                                          <p:spTgt spid="7">
                                            <p:txEl>
                                              <p:pRg st="5" end="5"/>
                                            </p:txEl>
                                          </p:spTgt>
                                        </p:tgtEl>
                                        <p:attrNameLst>
                                          <p:attrName>ppt_x</p:attrName>
                                        </p:attrNameLst>
                                      </p:cBhvr>
                                      <p:tavLst>
                                        <p:tav tm="0">
                                          <p:val>
                                            <p:strVal val="#ppt_x"/>
                                          </p:val>
                                        </p:tav>
                                        <p:tav tm="100000">
                                          <p:val>
                                            <p:strVal val="#ppt_x"/>
                                          </p:val>
                                        </p:tav>
                                      </p:tavLst>
                                    </p:anim>
                                    <p:anim calcmode="lin" valueType="num">
                                      <p:cBhvr>
                                        <p:cTn id="71" dur="1000" fill="hold"/>
                                        <p:tgtEl>
                                          <p:spTgt spid="7">
                                            <p:txEl>
                                              <p:pRg st="5" end="5"/>
                                            </p:txEl>
                                          </p:spTgt>
                                        </p:tgtEl>
                                        <p:attrNameLst>
                                          <p:attrName>ppt_y</p:attrName>
                                        </p:attrNameLst>
                                      </p:cBhvr>
                                      <p:tavLst>
                                        <p:tav tm="0">
                                          <p:val>
                                            <p:strVal val="#ppt_y+.1"/>
                                          </p:val>
                                        </p:tav>
                                        <p:tav tm="100000">
                                          <p:val>
                                            <p:strVal val="#ppt_y"/>
                                          </p:val>
                                        </p:tav>
                                      </p:tavLst>
                                    </p:anim>
                                  </p:childTnLst>
                                </p:cTn>
                              </p:par>
                              <p:par>
                                <p:cTn id="72" presetID="42" presetClass="entr" presetSubtype="0" fill="hold" nodeType="withEffect">
                                  <p:stCondLst>
                                    <p:cond delay="0"/>
                                  </p:stCondLst>
                                  <p:childTnLst>
                                    <p:set>
                                      <p:cBhvr>
                                        <p:cTn id="73" dur="1" fill="hold">
                                          <p:stCondLst>
                                            <p:cond delay="0"/>
                                          </p:stCondLst>
                                        </p:cTn>
                                        <p:tgtEl>
                                          <p:spTgt spid="7">
                                            <p:txEl>
                                              <p:pRg st="6" end="6"/>
                                            </p:txEl>
                                          </p:spTgt>
                                        </p:tgtEl>
                                        <p:attrNameLst>
                                          <p:attrName>style.visibility</p:attrName>
                                        </p:attrNameLst>
                                      </p:cBhvr>
                                      <p:to>
                                        <p:strVal val="visible"/>
                                      </p:to>
                                    </p:set>
                                    <p:animEffect transition="in" filter="fade">
                                      <p:cBhvr>
                                        <p:cTn id="74" dur="1000"/>
                                        <p:tgtEl>
                                          <p:spTgt spid="7">
                                            <p:txEl>
                                              <p:pRg st="6" end="6"/>
                                            </p:txEl>
                                          </p:spTgt>
                                        </p:tgtEl>
                                      </p:cBhvr>
                                    </p:animEffect>
                                    <p:anim calcmode="lin" valueType="num">
                                      <p:cBhvr>
                                        <p:cTn id="75" dur="1000" fill="hold"/>
                                        <p:tgtEl>
                                          <p:spTgt spid="7">
                                            <p:txEl>
                                              <p:pRg st="6" end="6"/>
                                            </p:txEl>
                                          </p:spTgt>
                                        </p:tgtEl>
                                        <p:attrNameLst>
                                          <p:attrName>ppt_x</p:attrName>
                                        </p:attrNameLst>
                                      </p:cBhvr>
                                      <p:tavLst>
                                        <p:tav tm="0">
                                          <p:val>
                                            <p:strVal val="#ppt_x"/>
                                          </p:val>
                                        </p:tav>
                                        <p:tav tm="100000">
                                          <p:val>
                                            <p:strVal val="#ppt_x"/>
                                          </p:val>
                                        </p:tav>
                                      </p:tavLst>
                                    </p:anim>
                                    <p:anim calcmode="lin" valueType="num">
                                      <p:cBhvr>
                                        <p:cTn id="76" dur="1000" fill="hold"/>
                                        <p:tgtEl>
                                          <p:spTgt spid="7">
                                            <p:txEl>
                                              <p:pRg st="6" end="6"/>
                                            </p:txEl>
                                          </p:spTgt>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7">
                                            <p:txEl>
                                              <p:pRg st="7" end="7"/>
                                            </p:txEl>
                                          </p:spTgt>
                                        </p:tgtEl>
                                        <p:attrNameLst>
                                          <p:attrName>style.visibility</p:attrName>
                                        </p:attrNameLst>
                                      </p:cBhvr>
                                      <p:to>
                                        <p:strVal val="visible"/>
                                      </p:to>
                                    </p:set>
                                    <p:animEffect transition="in" filter="fade">
                                      <p:cBhvr>
                                        <p:cTn id="79" dur="1000"/>
                                        <p:tgtEl>
                                          <p:spTgt spid="7">
                                            <p:txEl>
                                              <p:pRg st="7" end="7"/>
                                            </p:txEl>
                                          </p:spTgt>
                                        </p:tgtEl>
                                      </p:cBhvr>
                                    </p:animEffect>
                                    <p:anim calcmode="lin" valueType="num">
                                      <p:cBhvr>
                                        <p:cTn id="80" dur="1000" fill="hold"/>
                                        <p:tgtEl>
                                          <p:spTgt spid="7">
                                            <p:txEl>
                                              <p:pRg st="7" end="7"/>
                                            </p:txEl>
                                          </p:spTgt>
                                        </p:tgtEl>
                                        <p:attrNameLst>
                                          <p:attrName>ppt_x</p:attrName>
                                        </p:attrNameLst>
                                      </p:cBhvr>
                                      <p:tavLst>
                                        <p:tav tm="0">
                                          <p:val>
                                            <p:strVal val="#ppt_x"/>
                                          </p:val>
                                        </p:tav>
                                        <p:tav tm="100000">
                                          <p:val>
                                            <p:strVal val="#ppt_x"/>
                                          </p:val>
                                        </p:tav>
                                      </p:tavLst>
                                    </p:anim>
                                    <p:anim calcmode="lin" valueType="num">
                                      <p:cBhvr>
                                        <p:cTn id="81" dur="1000" fill="hold"/>
                                        <p:tgtEl>
                                          <p:spTgt spid="7">
                                            <p:txEl>
                                              <p:pRg st="7" end="7"/>
                                            </p:txEl>
                                          </p:spTgt>
                                        </p:tgtEl>
                                        <p:attrNameLst>
                                          <p:attrName>ppt_y</p:attrName>
                                        </p:attrNameLst>
                                      </p:cBhvr>
                                      <p:tavLst>
                                        <p:tav tm="0">
                                          <p:val>
                                            <p:strVal val="#ppt_y+.1"/>
                                          </p:val>
                                        </p:tav>
                                        <p:tav tm="100000">
                                          <p:val>
                                            <p:strVal val="#ppt_y"/>
                                          </p:val>
                                        </p:tav>
                                      </p:tavLst>
                                    </p:anim>
                                  </p:childTnLst>
                                </p:cTn>
                              </p:par>
                              <p:par>
                                <p:cTn id="82" presetID="42" presetClass="entr" presetSubtype="0" fill="hold" nodeType="withEffect">
                                  <p:stCondLst>
                                    <p:cond delay="0"/>
                                  </p:stCondLst>
                                  <p:childTnLst>
                                    <p:set>
                                      <p:cBhvr>
                                        <p:cTn id="83" dur="1" fill="hold">
                                          <p:stCondLst>
                                            <p:cond delay="0"/>
                                          </p:stCondLst>
                                        </p:cTn>
                                        <p:tgtEl>
                                          <p:spTgt spid="7">
                                            <p:txEl>
                                              <p:pRg st="8" end="8"/>
                                            </p:txEl>
                                          </p:spTgt>
                                        </p:tgtEl>
                                        <p:attrNameLst>
                                          <p:attrName>style.visibility</p:attrName>
                                        </p:attrNameLst>
                                      </p:cBhvr>
                                      <p:to>
                                        <p:strVal val="visible"/>
                                      </p:to>
                                    </p:set>
                                    <p:animEffect transition="in" filter="fade">
                                      <p:cBhvr>
                                        <p:cTn id="84" dur="1000"/>
                                        <p:tgtEl>
                                          <p:spTgt spid="7">
                                            <p:txEl>
                                              <p:pRg st="8" end="8"/>
                                            </p:txEl>
                                          </p:spTgt>
                                        </p:tgtEl>
                                      </p:cBhvr>
                                    </p:animEffect>
                                    <p:anim calcmode="lin" valueType="num">
                                      <p:cBhvr>
                                        <p:cTn id="85" dur="1000" fill="hold"/>
                                        <p:tgtEl>
                                          <p:spTgt spid="7">
                                            <p:txEl>
                                              <p:pRg st="8" end="8"/>
                                            </p:txEl>
                                          </p:spTgt>
                                        </p:tgtEl>
                                        <p:attrNameLst>
                                          <p:attrName>ppt_x</p:attrName>
                                        </p:attrNameLst>
                                      </p:cBhvr>
                                      <p:tavLst>
                                        <p:tav tm="0">
                                          <p:val>
                                            <p:strVal val="#ppt_x"/>
                                          </p:val>
                                        </p:tav>
                                        <p:tav tm="100000">
                                          <p:val>
                                            <p:strVal val="#ppt_x"/>
                                          </p:val>
                                        </p:tav>
                                      </p:tavLst>
                                    </p:anim>
                                    <p:anim calcmode="lin" valueType="num">
                                      <p:cBhvr>
                                        <p:cTn id="86" dur="1000" fill="hold"/>
                                        <p:tgtEl>
                                          <p:spTgt spid="7">
                                            <p:txEl>
                                              <p:pRg st="8" end="8"/>
                                            </p:txEl>
                                          </p:spTgt>
                                        </p:tgtEl>
                                        <p:attrNameLst>
                                          <p:attrName>ppt_y</p:attrName>
                                        </p:attrNameLst>
                                      </p:cBhvr>
                                      <p:tavLst>
                                        <p:tav tm="0">
                                          <p:val>
                                            <p:strVal val="#ppt_y+.1"/>
                                          </p:val>
                                        </p:tav>
                                        <p:tav tm="100000">
                                          <p:val>
                                            <p:strVal val="#ppt_y"/>
                                          </p:val>
                                        </p:tav>
                                      </p:tavLst>
                                    </p:anim>
                                  </p:childTnLst>
                                </p:cTn>
                              </p:par>
                              <p:par>
                                <p:cTn id="87" presetID="42" presetClass="entr" presetSubtype="0" fill="hold" nodeType="withEffect">
                                  <p:stCondLst>
                                    <p:cond delay="0"/>
                                  </p:stCondLst>
                                  <p:childTnLst>
                                    <p:set>
                                      <p:cBhvr>
                                        <p:cTn id="88" dur="1" fill="hold">
                                          <p:stCondLst>
                                            <p:cond delay="0"/>
                                          </p:stCondLst>
                                        </p:cTn>
                                        <p:tgtEl>
                                          <p:spTgt spid="7">
                                            <p:txEl>
                                              <p:pRg st="9" end="9"/>
                                            </p:txEl>
                                          </p:spTgt>
                                        </p:tgtEl>
                                        <p:attrNameLst>
                                          <p:attrName>style.visibility</p:attrName>
                                        </p:attrNameLst>
                                      </p:cBhvr>
                                      <p:to>
                                        <p:strVal val="visible"/>
                                      </p:to>
                                    </p:set>
                                    <p:animEffect transition="in" filter="fade">
                                      <p:cBhvr>
                                        <p:cTn id="89" dur="1000"/>
                                        <p:tgtEl>
                                          <p:spTgt spid="7">
                                            <p:txEl>
                                              <p:pRg st="9" end="9"/>
                                            </p:txEl>
                                          </p:spTgt>
                                        </p:tgtEl>
                                      </p:cBhvr>
                                    </p:animEffect>
                                    <p:anim calcmode="lin" valueType="num">
                                      <p:cBhvr>
                                        <p:cTn id="90" dur="1000" fill="hold"/>
                                        <p:tgtEl>
                                          <p:spTgt spid="7">
                                            <p:txEl>
                                              <p:pRg st="9" end="9"/>
                                            </p:txEl>
                                          </p:spTgt>
                                        </p:tgtEl>
                                        <p:attrNameLst>
                                          <p:attrName>ppt_x</p:attrName>
                                        </p:attrNameLst>
                                      </p:cBhvr>
                                      <p:tavLst>
                                        <p:tav tm="0">
                                          <p:val>
                                            <p:strVal val="#ppt_x"/>
                                          </p:val>
                                        </p:tav>
                                        <p:tav tm="100000">
                                          <p:val>
                                            <p:strVal val="#ppt_x"/>
                                          </p:val>
                                        </p:tav>
                                      </p:tavLst>
                                    </p:anim>
                                    <p:anim calcmode="lin" valueType="num">
                                      <p:cBhvr>
                                        <p:cTn id="91" dur="1000" fill="hold"/>
                                        <p:tgtEl>
                                          <p:spTgt spid="7">
                                            <p:txEl>
                                              <p:pRg st="9" end="9"/>
                                            </p:txEl>
                                          </p:spTgt>
                                        </p:tgtEl>
                                        <p:attrNameLst>
                                          <p:attrName>ppt_y</p:attrName>
                                        </p:attrNameLst>
                                      </p:cBhvr>
                                      <p:tavLst>
                                        <p:tav tm="0">
                                          <p:val>
                                            <p:strVal val="#ppt_y+.1"/>
                                          </p:val>
                                        </p:tav>
                                        <p:tav tm="100000">
                                          <p:val>
                                            <p:strVal val="#ppt_y"/>
                                          </p:val>
                                        </p:tav>
                                      </p:tavLst>
                                    </p:anim>
                                  </p:childTnLst>
                                </p:cTn>
                              </p:par>
                              <p:par>
                                <p:cTn id="92" presetID="42" presetClass="entr" presetSubtype="0" fill="hold" nodeType="withEffect">
                                  <p:stCondLst>
                                    <p:cond delay="0"/>
                                  </p:stCondLst>
                                  <p:childTnLst>
                                    <p:set>
                                      <p:cBhvr>
                                        <p:cTn id="93" dur="1" fill="hold">
                                          <p:stCondLst>
                                            <p:cond delay="0"/>
                                          </p:stCondLst>
                                        </p:cTn>
                                        <p:tgtEl>
                                          <p:spTgt spid="7">
                                            <p:txEl>
                                              <p:pRg st="10" end="10"/>
                                            </p:txEl>
                                          </p:spTgt>
                                        </p:tgtEl>
                                        <p:attrNameLst>
                                          <p:attrName>style.visibility</p:attrName>
                                        </p:attrNameLst>
                                      </p:cBhvr>
                                      <p:to>
                                        <p:strVal val="visible"/>
                                      </p:to>
                                    </p:set>
                                    <p:animEffect transition="in" filter="fade">
                                      <p:cBhvr>
                                        <p:cTn id="94" dur="1000"/>
                                        <p:tgtEl>
                                          <p:spTgt spid="7">
                                            <p:txEl>
                                              <p:pRg st="10" end="10"/>
                                            </p:txEl>
                                          </p:spTgt>
                                        </p:tgtEl>
                                      </p:cBhvr>
                                    </p:animEffect>
                                    <p:anim calcmode="lin" valueType="num">
                                      <p:cBhvr>
                                        <p:cTn id="95" dur="1000" fill="hold"/>
                                        <p:tgtEl>
                                          <p:spTgt spid="7">
                                            <p:txEl>
                                              <p:pRg st="10" end="10"/>
                                            </p:txEl>
                                          </p:spTgt>
                                        </p:tgtEl>
                                        <p:attrNameLst>
                                          <p:attrName>ppt_x</p:attrName>
                                        </p:attrNameLst>
                                      </p:cBhvr>
                                      <p:tavLst>
                                        <p:tav tm="0">
                                          <p:val>
                                            <p:strVal val="#ppt_x"/>
                                          </p:val>
                                        </p:tav>
                                        <p:tav tm="100000">
                                          <p:val>
                                            <p:strVal val="#ppt_x"/>
                                          </p:val>
                                        </p:tav>
                                      </p:tavLst>
                                    </p:anim>
                                    <p:anim calcmode="lin" valueType="num">
                                      <p:cBhvr>
                                        <p:cTn id="96" dur="1000" fill="hold"/>
                                        <p:tgtEl>
                                          <p:spTgt spid="7">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42" presetClass="entr" presetSubtype="0" fill="hold" grpId="0" nodeType="clickEffect">
                                  <p:stCondLst>
                                    <p:cond delay="0"/>
                                  </p:stCondLst>
                                  <p:childTnLst>
                                    <p:set>
                                      <p:cBhvr>
                                        <p:cTn id="100" dur="1" fill="hold">
                                          <p:stCondLst>
                                            <p:cond delay="0"/>
                                          </p:stCondLst>
                                        </p:cTn>
                                        <p:tgtEl>
                                          <p:spTgt spid="2"/>
                                        </p:tgtEl>
                                        <p:attrNameLst>
                                          <p:attrName>style.visibility</p:attrName>
                                        </p:attrNameLst>
                                      </p:cBhvr>
                                      <p:to>
                                        <p:strVal val="visible"/>
                                      </p:to>
                                    </p:set>
                                    <p:animEffect transition="in" filter="fade">
                                      <p:cBhvr>
                                        <p:cTn id="101" dur="1000"/>
                                        <p:tgtEl>
                                          <p:spTgt spid="2"/>
                                        </p:tgtEl>
                                      </p:cBhvr>
                                    </p:animEffect>
                                    <p:anim calcmode="lin" valueType="num">
                                      <p:cBhvr>
                                        <p:cTn id="102" dur="1000" fill="hold"/>
                                        <p:tgtEl>
                                          <p:spTgt spid="2"/>
                                        </p:tgtEl>
                                        <p:attrNameLst>
                                          <p:attrName>ppt_x</p:attrName>
                                        </p:attrNameLst>
                                      </p:cBhvr>
                                      <p:tavLst>
                                        <p:tav tm="0">
                                          <p:val>
                                            <p:strVal val="#ppt_x"/>
                                          </p:val>
                                        </p:tav>
                                        <p:tav tm="100000">
                                          <p:val>
                                            <p:strVal val="#ppt_x"/>
                                          </p:val>
                                        </p:tav>
                                      </p:tavLst>
                                    </p:anim>
                                    <p:anim calcmode="lin" valueType="num">
                                      <p:cBhvr>
                                        <p:cTn id="10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4" fill="hold">
                      <p:stCondLst>
                        <p:cond delay="indefinite"/>
                      </p:stCondLst>
                      <p:childTnLst>
                        <p:par>
                          <p:cTn id="105" fill="hold">
                            <p:stCondLst>
                              <p:cond delay="0"/>
                            </p:stCondLst>
                            <p:childTnLst>
                              <p:par>
                                <p:cTn id="106" presetID="42" presetClass="entr" presetSubtype="0" fill="hold" nodeType="clickEffect">
                                  <p:stCondLst>
                                    <p:cond delay="0"/>
                                  </p:stCondLst>
                                  <p:childTnLst>
                                    <p:set>
                                      <p:cBhvr>
                                        <p:cTn id="107" dur="1" fill="hold">
                                          <p:stCondLst>
                                            <p:cond delay="0"/>
                                          </p:stCondLst>
                                        </p:cTn>
                                        <p:tgtEl>
                                          <p:spTgt spid="3">
                                            <p:txEl>
                                              <p:pRg st="0" end="0"/>
                                            </p:txEl>
                                          </p:spTgt>
                                        </p:tgtEl>
                                        <p:attrNameLst>
                                          <p:attrName>style.visibility</p:attrName>
                                        </p:attrNameLst>
                                      </p:cBhvr>
                                      <p:to>
                                        <p:strVal val="visible"/>
                                      </p:to>
                                    </p:set>
                                    <p:animEffect transition="in" filter="fade">
                                      <p:cBhvr>
                                        <p:cTn id="108" dur="1000"/>
                                        <p:tgtEl>
                                          <p:spTgt spid="3">
                                            <p:txEl>
                                              <p:pRg st="0" end="0"/>
                                            </p:txEl>
                                          </p:spTgt>
                                        </p:tgtEl>
                                      </p:cBhvr>
                                    </p:animEffect>
                                    <p:anim calcmode="lin" valueType="num">
                                      <p:cBhvr>
                                        <p:cTn id="109"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10"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42" presetClass="entr" presetSubtype="0" fill="hold" nodeType="clickEffect">
                                  <p:stCondLst>
                                    <p:cond delay="0"/>
                                  </p:stCondLst>
                                  <p:childTnLst>
                                    <p:set>
                                      <p:cBhvr>
                                        <p:cTn id="114" dur="1" fill="hold">
                                          <p:stCondLst>
                                            <p:cond delay="0"/>
                                          </p:stCondLst>
                                        </p:cTn>
                                        <p:tgtEl>
                                          <p:spTgt spid="3">
                                            <p:txEl>
                                              <p:pRg st="2" end="2"/>
                                            </p:txEl>
                                          </p:spTgt>
                                        </p:tgtEl>
                                        <p:attrNameLst>
                                          <p:attrName>style.visibility</p:attrName>
                                        </p:attrNameLst>
                                      </p:cBhvr>
                                      <p:to>
                                        <p:strVal val="visible"/>
                                      </p:to>
                                    </p:set>
                                    <p:animEffect transition="in" filter="fade">
                                      <p:cBhvr>
                                        <p:cTn id="115" dur="1000"/>
                                        <p:tgtEl>
                                          <p:spTgt spid="3">
                                            <p:txEl>
                                              <p:pRg st="2" end="2"/>
                                            </p:txEl>
                                          </p:spTgt>
                                        </p:tgtEl>
                                      </p:cBhvr>
                                    </p:animEffect>
                                    <p:anim calcmode="lin" valueType="num">
                                      <p:cBhvr>
                                        <p:cTn id="11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17"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18" fill="hold">
                      <p:stCondLst>
                        <p:cond delay="indefinite"/>
                      </p:stCondLst>
                      <p:childTnLst>
                        <p:par>
                          <p:cTn id="119" fill="hold">
                            <p:stCondLst>
                              <p:cond delay="0"/>
                            </p:stCondLst>
                            <p:childTnLst>
                              <p:par>
                                <p:cTn id="120" presetID="42" presetClass="entr" presetSubtype="0" fill="hold" nodeType="clickEffect">
                                  <p:stCondLst>
                                    <p:cond delay="0"/>
                                  </p:stCondLst>
                                  <p:childTnLst>
                                    <p:set>
                                      <p:cBhvr>
                                        <p:cTn id="121" dur="1" fill="hold">
                                          <p:stCondLst>
                                            <p:cond delay="0"/>
                                          </p:stCondLst>
                                        </p:cTn>
                                        <p:tgtEl>
                                          <p:spTgt spid="3">
                                            <p:txEl>
                                              <p:pRg st="4" end="4"/>
                                            </p:txEl>
                                          </p:spTgt>
                                        </p:tgtEl>
                                        <p:attrNameLst>
                                          <p:attrName>style.visibility</p:attrName>
                                        </p:attrNameLst>
                                      </p:cBhvr>
                                      <p:to>
                                        <p:strVal val="visible"/>
                                      </p:to>
                                    </p:set>
                                    <p:animEffect transition="in" filter="fade">
                                      <p:cBhvr>
                                        <p:cTn id="122" dur="1000"/>
                                        <p:tgtEl>
                                          <p:spTgt spid="3">
                                            <p:txEl>
                                              <p:pRg st="4" end="4"/>
                                            </p:txEl>
                                          </p:spTgt>
                                        </p:tgtEl>
                                      </p:cBhvr>
                                    </p:animEffect>
                                    <p:anim calcmode="lin" valueType="num">
                                      <p:cBhvr>
                                        <p:cTn id="12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2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Identify Cause and Effect</a:t>
            </a:r>
            <a:endParaRPr lang="en-US" dirty="0"/>
          </a:p>
        </p:txBody>
      </p:sp>
      <p:sp>
        <p:nvSpPr>
          <p:cNvPr id="6" name="Content Placeholder 5"/>
          <p:cNvSpPr>
            <a:spLocks noGrp="1"/>
          </p:cNvSpPr>
          <p:nvPr>
            <p:ph idx="1"/>
          </p:nvPr>
        </p:nvSpPr>
        <p:spPr>
          <a:xfrm>
            <a:off x="1219200" y="2119257"/>
            <a:ext cx="6705600" cy="3603812"/>
          </a:xfrm>
        </p:spPr>
        <p:txBody>
          <a:bodyPr>
            <a:normAutofit lnSpcReduction="10000"/>
          </a:bodyPr>
          <a:lstStyle/>
          <a:p>
            <a:pPr marL="0" indent="0">
              <a:buNone/>
            </a:pPr>
            <a:r>
              <a:rPr lang="en-US" dirty="0" smtClean="0"/>
              <a:t>Since I dropped my fork, I had to get a new one.</a:t>
            </a:r>
          </a:p>
          <a:p>
            <a:pPr marL="0" indent="0">
              <a:buNone/>
            </a:pPr>
            <a:r>
              <a:rPr lang="en-US" dirty="0" smtClean="0"/>
              <a:t>People choose to stop at the mall due to the number of stores located close together.</a:t>
            </a:r>
          </a:p>
          <a:p>
            <a:pPr marL="0" indent="0">
              <a:buNone/>
            </a:pPr>
            <a:r>
              <a:rPr lang="en-US" dirty="0" smtClean="0"/>
              <a:t>She had lots of free time, consequently she spent the day reading a book.</a:t>
            </a:r>
          </a:p>
          <a:p>
            <a:pPr marL="0" indent="0">
              <a:buNone/>
            </a:pPr>
            <a:r>
              <a:rPr lang="en-US" dirty="0" smtClean="0"/>
              <a:t>I slammed my finger in the car door so I had to go to the hospital and get an x-ray.</a:t>
            </a:r>
          </a:p>
          <a:p>
            <a:pPr marL="0" indent="0">
              <a:buNone/>
            </a:pPr>
            <a:r>
              <a:rPr lang="en-US" dirty="0" smtClean="0"/>
              <a:t>The team fumbled the ball numerous times, for this reason they lost the game.</a:t>
            </a:r>
            <a:endParaRPr lang="en-US" dirty="0"/>
          </a:p>
        </p:txBody>
      </p:sp>
      <p:sp>
        <p:nvSpPr>
          <p:cNvPr id="7" name="Rectangle 6"/>
          <p:cNvSpPr/>
          <p:nvPr/>
        </p:nvSpPr>
        <p:spPr>
          <a:xfrm>
            <a:off x="1219200" y="2133600"/>
            <a:ext cx="838200" cy="381000"/>
          </a:xfrm>
          <a:prstGeom prst="rect">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638800" y="2514600"/>
            <a:ext cx="838200" cy="381000"/>
          </a:xfrm>
          <a:prstGeom prst="rect">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572000" y="3276600"/>
            <a:ext cx="1752600" cy="381000"/>
          </a:xfrm>
          <a:prstGeom prst="rect">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219200" y="5105400"/>
            <a:ext cx="1524000" cy="381000"/>
          </a:xfrm>
          <a:prstGeom prst="rect">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867400" y="4038600"/>
            <a:ext cx="381000" cy="381000"/>
          </a:xfrm>
          <a:prstGeom prst="rect">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010400" y="4724400"/>
            <a:ext cx="381000" cy="381000"/>
          </a:xfrm>
          <a:prstGeom prst="rect">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914400" y="2133600"/>
            <a:ext cx="381000" cy="369332"/>
          </a:xfrm>
          <a:prstGeom prst="rect">
            <a:avLst/>
          </a:prstGeom>
          <a:noFill/>
        </p:spPr>
        <p:txBody>
          <a:bodyPr wrap="square" rtlCol="0">
            <a:spAutoFit/>
          </a:bodyPr>
          <a:lstStyle/>
          <a:p>
            <a:r>
              <a:rPr lang="en-US" b="1" dirty="0" smtClean="0">
                <a:solidFill>
                  <a:schemeClr val="accent4">
                    <a:lumMod val="75000"/>
                  </a:schemeClr>
                </a:solidFill>
              </a:rPr>
              <a:t>C</a:t>
            </a:r>
            <a:endParaRPr lang="en-US" b="1" dirty="0">
              <a:solidFill>
                <a:schemeClr val="accent4">
                  <a:lumMod val="75000"/>
                </a:schemeClr>
              </a:solidFill>
            </a:endParaRPr>
          </a:p>
        </p:txBody>
      </p:sp>
      <p:sp>
        <p:nvSpPr>
          <p:cNvPr id="14" name="TextBox 13"/>
          <p:cNvSpPr txBox="1"/>
          <p:nvPr/>
        </p:nvSpPr>
        <p:spPr>
          <a:xfrm>
            <a:off x="990600" y="3288268"/>
            <a:ext cx="381000" cy="369332"/>
          </a:xfrm>
          <a:prstGeom prst="rect">
            <a:avLst/>
          </a:prstGeom>
          <a:noFill/>
        </p:spPr>
        <p:txBody>
          <a:bodyPr wrap="square" rtlCol="0">
            <a:spAutoFit/>
          </a:bodyPr>
          <a:lstStyle/>
          <a:p>
            <a:r>
              <a:rPr lang="en-US" b="1" dirty="0" smtClean="0">
                <a:solidFill>
                  <a:schemeClr val="accent4">
                    <a:lumMod val="75000"/>
                  </a:schemeClr>
                </a:solidFill>
              </a:rPr>
              <a:t>C</a:t>
            </a:r>
            <a:endParaRPr lang="en-US" b="1" dirty="0">
              <a:solidFill>
                <a:schemeClr val="accent4">
                  <a:lumMod val="75000"/>
                </a:schemeClr>
              </a:solidFill>
            </a:endParaRPr>
          </a:p>
        </p:txBody>
      </p:sp>
      <p:sp>
        <p:nvSpPr>
          <p:cNvPr id="15" name="TextBox 14"/>
          <p:cNvSpPr txBox="1"/>
          <p:nvPr/>
        </p:nvSpPr>
        <p:spPr>
          <a:xfrm>
            <a:off x="990600" y="4050268"/>
            <a:ext cx="381000" cy="369332"/>
          </a:xfrm>
          <a:prstGeom prst="rect">
            <a:avLst/>
          </a:prstGeom>
          <a:noFill/>
        </p:spPr>
        <p:txBody>
          <a:bodyPr wrap="square" rtlCol="0">
            <a:spAutoFit/>
          </a:bodyPr>
          <a:lstStyle/>
          <a:p>
            <a:r>
              <a:rPr lang="en-US" b="1" dirty="0" smtClean="0">
                <a:solidFill>
                  <a:schemeClr val="accent4">
                    <a:lumMod val="75000"/>
                  </a:schemeClr>
                </a:solidFill>
              </a:rPr>
              <a:t>C</a:t>
            </a:r>
            <a:endParaRPr lang="en-US" b="1" dirty="0">
              <a:solidFill>
                <a:schemeClr val="accent4">
                  <a:lumMod val="75000"/>
                </a:schemeClr>
              </a:solidFill>
            </a:endParaRPr>
          </a:p>
        </p:txBody>
      </p:sp>
      <p:sp>
        <p:nvSpPr>
          <p:cNvPr id="16" name="TextBox 15"/>
          <p:cNvSpPr txBox="1"/>
          <p:nvPr/>
        </p:nvSpPr>
        <p:spPr>
          <a:xfrm>
            <a:off x="990600" y="4724400"/>
            <a:ext cx="381000" cy="369332"/>
          </a:xfrm>
          <a:prstGeom prst="rect">
            <a:avLst/>
          </a:prstGeom>
          <a:noFill/>
        </p:spPr>
        <p:txBody>
          <a:bodyPr wrap="square" rtlCol="0">
            <a:spAutoFit/>
          </a:bodyPr>
          <a:lstStyle/>
          <a:p>
            <a:r>
              <a:rPr lang="en-US" b="1" dirty="0" smtClean="0">
                <a:solidFill>
                  <a:schemeClr val="accent4">
                    <a:lumMod val="75000"/>
                  </a:schemeClr>
                </a:solidFill>
              </a:rPr>
              <a:t>C</a:t>
            </a:r>
            <a:endParaRPr lang="en-US" b="1" dirty="0">
              <a:solidFill>
                <a:schemeClr val="accent4">
                  <a:lumMod val="75000"/>
                </a:schemeClr>
              </a:solidFill>
            </a:endParaRPr>
          </a:p>
        </p:txBody>
      </p:sp>
      <p:sp>
        <p:nvSpPr>
          <p:cNvPr id="17" name="TextBox 16"/>
          <p:cNvSpPr txBox="1"/>
          <p:nvPr/>
        </p:nvSpPr>
        <p:spPr>
          <a:xfrm>
            <a:off x="5486400" y="2493818"/>
            <a:ext cx="381000" cy="369332"/>
          </a:xfrm>
          <a:prstGeom prst="rect">
            <a:avLst/>
          </a:prstGeom>
          <a:noFill/>
        </p:spPr>
        <p:txBody>
          <a:bodyPr wrap="square" rtlCol="0">
            <a:spAutoFit/>
          </a:bodyPr>
          <a:lstStyle/>
          <a:p>
            <a:r>
              <a:rPr lang="en-US" b="1" dirty="0" smtClean="0">
                <a:solidFill>
                  <a:schemeClr val="accent4">
                    <a:lumMod val="75000"/>
                  </a:schemeClr>
                </a:solidFill>
              </a:rPr>
              <a:t>C</a:t>
            </a:r>
            <a:endParaRPr lang="en-US" b="1" dirty="0">
              <a:solidFill>
                <a:schemeClr val="accent4">
                  <a:lumMod val="75000"/>
                </a:schemeClr>
              </a:solidFill>
            </a:endParaRPr>
          </a:p>
        </p:txBody>
      </p:sp>
      <p:sp>
        <p:nvSpPr>
          <p:cNvPr id="18" name="TextBox 17"/>
          <p:cNvSpPr txBox="1"/>
          <p:nvPr/>
        </p:nvSpPr>
        <p:spPr>
          <a:xfrm>
            <a:off x="5770630" y="3893311"/>
            <a:ext cx="311304" cy="369332"/>
          </a:xfrm>
          <a:prstGeom prst="rect">
            <a:avLst/>
          </a:prstGeom>
          <a:noFill/>
        </p:spPr>
        <p:txBody>
          <a:bodyPr wrap="none" rtlCol="0">
            <a:spAutoFit/>
          </a:bodyPr>
          <a:lstStyle/>
          <a:p>
            <a:r>
              <a:rPr lang="en-US" b="1" dirty="0" smtClean="0">
                <a:solidFill>
                  <a:schemeClr val="accent5">
                    <a:lumMod val="75000"/>
                  </a:schemeClr>
                </a:solidFill>
              </a:rPr>
              <a:t>E</a:t>
            </a:r>
            <a:endParaRPr lang="en-US" b="1" dirty="0">
              <a:solidFill>
                <a:schemeClr val="accent5">
                  <a:lumMod val="75000"/>
                </a:schemeClr>
              </a:solidFill>
            </a:endParaRPr>
          </a:p>
        </p:txBody>
      </p:sp>
      <p:sp>
        <p:nvSpPr>
          <p:cNvPr id="19" name="TextBox 18"/>
          <p:cNvSpPr txBox="1"/>
          <p:nvPr/>
        </p:nvSpPr>
        <p:spPr>
          <a:xfrm>
            <a:off x="4416348" y="3276600"/>
            <a:ext cx="311304" cy="369332"/>
          </a:xfrm>
          <a:prstGeom prst="rect">
            <a:avLst/>
          </a:prstGeom>
          <a:noFill/>
        </p:spPr>
        <p:txBody>
          <a:bodyPr wrap="none" rtlCol="0">
            <a:spAutoFit/>
          </a:bodyPr>
          <a:lstStyle/>
          <a:p>
            <a:r>
              <a:rPr lang="en-US" b="1" dirty="0" smtClean="0">
                <a:solidFill>
                  <a:schemeClr val="accent5">
                    <a:lumMod val="75000"/>
                  </a:schemeClr>
                </a:solidFill>
              </a:rPr>
              <a:t>E</a:t>
            </a:r>
            <a:endParaRPr lang="en-US" b="1" dirty="0">
              <a:solidFill>
                <a:schemeClr val="accent5">
                  <a:lumMod val="75000"/>
                </a:schemeClr>
              </a:solidFill>
            </a:endParaRPr>
          </a:p>
        </p:txBody>
      </p:sp>
      <p:sp>
        <p:nvSpPr>
          <p:cNvPr id="20" name="TextBox 19"/>
          <p:cNvSpPr txBox="1"/>
          <p:nvPr/>
        </p:nvSpPr>
        <p:spPr>
          <a:xfrm>
            <a:off x="914400" y="2526268"/>
            <a:ext cx="311304" cy="369332"/>
          </a:xfrm>
          <a:prstGeom prst="rect">
            <a:avLst/>
          </a:prstGeom>
          <a:noFill/>
        </p:spPr>
        <p:txBody>
          <a:bodyPr wrap="none" rtlCol="0">
            <a:spAutoFit/>
          </a:bodyPr>
          <a:lstStyle/>
          <a:p>
            <a:r>
              <a:rPr lang="en-US" b="1" dirty="0" smtClean="0">
                <a:solidFill>
                  <a:schemeClr val="accent5">
                    <a:lumMod val="75000"/>
                  </a:schemeClr>
                </a:solidFill>
              </a:rPr>
              <a:t>E</a:t>
            </a:r>
            <a:endParaRPr lang="en-US" b="1" dirty="0">
              <a:solidFill>
                <a:schemeClr val="accent5">
                  <a:lumMod val="75000"/>
                </a:schemeClr>
              </a:solidFill>
            </a:endParaRPr>
          </a:p>
        </p:txBody>
      </p:sp>
      <p:sp>
        <p:nvSpPr>
          <p:cNvPr id="21" name="TextBox 20"/>
          <p:cNvSpPr txBox="1"/>
          <p:nvPr/>
        </p:nvSpPr>
        <p:spPr>
          <a:xfrm>
            <a:off x="4260696" y="1982477"/>
            <a:ext cx="311304" cy="369332"/>
          </a:xfrm>
          <a:prstGeom prst="rect">
            <a:avLst/>
          </a:prstGeom>
          <a:noFill/>
        </p:spPr>
        <p:txBody>
          <a:bodyPr wrap="none" rtlCol="0">
            <a:spAutoFit/>
          </a:bodyPr>
          <a:lstStyle/>
          <a:p>
            <a:r>
              <a:rPr lang="en-US" b="1" dirty="0" smtClean="0">
                <a:solidFill>
                  <a:schemeClr val="accent5">
                    <a:lumMod val="75000"/>
                  </a:schemeClr>
                </a:solidFill>
              </a:rPr>
              <a:t>E</a:t>
            </a:r>
            <a:endParaRPr lang="en-US" b="1" dirty="0">
              <a:solidFill>
                <a:schemeClr val="accent5">
                  <a:lumMod val="75000"/>
                </a:schemeClr>
              </a:solidFill>
            </a:endParaRPr>
          </a:p>
        </p:txBody>
      </p:sp>
      <p:sp>
        <p:nvSpPr>
          <p:cNvPr id="22" name="TextBox 21"/>
          <p:cNvSpPr txBox="1"/>
          <p:nvPr/>
        </p:nvSpPr>
        <p:spPr>
          <a:xfrm>
            <a:off x="2587548" y="5112327"/>
            <a:ext cx="311304" cy="369332"/>
          </a:xfrm>
          <a:prstGeom prst="rect">
            <a:avLst/>
          </a:prstGeom>
          <a:noFill/>
        </p:spPr>
        <p:txBody>
          <a:bodyPr wrap="none" rtlCol="0">
            <a:spAutoFit/>
          </a:bodyPr>
          <a:lstStyle/>
          <a:p>
            <a:r>
              <a:rPr lang="en-US" b="1" dirty="0" smtClean="0">
                <a:solidFill>
                  <a:schemeClr val="accent5">
                    <a:lumMod val="75000"/>
                  </a:schemeClr>
                </a:solidFill>
              </a:rPr>
              <a:t>E</a:t>
            </a:r>
            <a:endParaRPr lang="en-US" b="1" dirty="0">
              <a:solidFill>
                <a:schemeClr val="accent5">
                  <a:lumMod val="75000"/>
                </a:schemeClr>
              </a:solidFill>
            </a:endParaRPr>
          </a:p>
        </p:txBody>
      </p:sp>
    </p:spTree>
    <p:extLst>
      <p:ext uri="{BB962C8B-B14F-4D97-AF65-F5344CB8AC3E}">
        <p14:creationId xmlns:p14="http://schemas.microsoft.com/office/powerpoint/2010/main" val="237877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6">
                                            <p:txEl>
                                              <p:pRg st="1" end="1"/>
                                            </p:txEl>
                                          </p:spTgt>
                                        </p:tgtEl>
                                        <p:attrNameLst>
                                          <p:attrName>style.visibility</p:attrName>
                                        </p:attrNameLst>
                                      </p:cBhvr>
                                      <p:to>
                                        <p:strVal val="visible"/>
                                      </p:to>
                                    </p:set>
                                    <p:animEffect transition="in" filter="fade">
                                      <p:cBhvr>
                                        <p:cTn id="34" dur="1000"/>
                                        <p:tgtEl>
                                          <p:spTgt spid="6">
                                            <p:txEl>
                                              <p:pRg st="1" end="1"/>
                                            </p:txEl>
                                          </p:spTgt>
                                        </p:tgtEl>
                                      </p:cBhvr>
                                    </p:animEffect>
                                    <p:anim calcmode="lin" valueType="num">
                                      <p:cBhvr>
                                        <p:cTn id="3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1000"/>
                                        <p:tgtEl>
                                          <p:spTgt spid="8"/>
                                        </p:tgtEl>
                                      </p:cBhvr>
                                    </p:animEffect>
                                    <p:anim calcmode="lin" valueType="num">
                                      <p:cBhvr>
                                        <p:cTn id="42" dur="1000" fill="hold"/>
                                        <p:tgtEl>
                                          <p:spTgt spid="8"/>
                                        </p:tgtEl>
                                        <p:attrNameLst>
                                          <p:attrName>ppt_x</p:attrName>
                                        </p:attrNameLst>
                                      </p:cBhvr>
                                      <p:tavLst>
                                        <p:tav tm="0">
                                          <p:val>
                                            <p:strVal val="#ppt_x"/>
                                          </p:val>
                                        </p:tav>
                                        <p:tav tm="100000">
                                          <p:val>
                                            <p:strVal val="#ppt_x"/>
                                          </p:val>
                                        </p:tav>
                                      </p:tavLst>
                                    </p:anim>
                                    <p:anim calcmode="lin" valueType="num">
                                      <p:cBhvr>
                                        <p:cTn id="4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1000" fill="hold"/>
                                        <p:tgtEl>
                                          <p:spTgt spid="17"/>
                                        </p:tgtEl>
                                        <p:attrNameLst>
                                          <p:attrName>ppt_y</p:attrName>
                                        </p:attrNameLst>
                                      </p:cBhvr>
                                      <p:tavLst>
                                        <p:tav tm="0">
                                          <p:val>
                                            <p:strVal val="#ppt_y+.1"/>
                                          </p:val>
                                        </p:tav>
                                        <p:tav tm="100000">
                                          <p:val>
                                            <p:strVal val="#ppt_y"/>
                                          </p:val>
                                        </p:tav>
                                      </p:tavLst>
                                    </p:anim>
                                  </p:childTnLst>
                                </p:cTn>
                              </p:par>
                            </p:childTnLst>
                          </p:cTn>
                        </p:par>
                        <p:par>
                          <p:cTn id="51" fill="hold">
                            <p:stCondLst>
                              <p:cond delay="100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nodeType="clickEffect">
                                  <p:stCondLst>
                                    <p:cond delay="0"/>
                                  </p:stCondLst>
                                  <p:childTnLst>
                                    <p:set>
                                      <p:cBhvr>
                                        <p:cTn id="60" dur="1" fill="hold">
                                          <p:stCondLst>
                                            <p:cond delay="0"/>
                                          </p:stCondLst>
                                        </p:cTn>
                                        <p:tgtEl>
                                          <p:spTgt spid="6">
                                            <p:txEl>
                                              <p:pRg st="2" end="2"/>
                                            </p:txEl>
                                          </p:spTgt>
                                        </p:tgtEl>
                                        <p:attrNameLst>
                                          <p:attrName>style.visibility</p:attrName>
                                        </p:attrNameLst>
                                      </p:cBhvr>
                                      <p:to>
                                        <p:strVal val="visible"/>
                                      </p:to>
                                    </p:set>
                                    <p:animEffect transition="in" filter="fade">
                                      <p:cBhvr>
                                        <p:cTn id="61" dur="1000"/>
                                        <p:tgtEl>
                                          <p:spTgt spid="6">
                                            <p:txEl>
                                              <p:pRg st="2" end="2"/>
                                            </p:txEl>
                                          </p:spTgt>
                                        </p:tgtEl>
                                      </p:cBhvr>
                                    </p:animEffect>
                                    <p:anim calcmode="lin" valueType="num">
                                      <p:cBhvr>
                                        <p:cTn id="62"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9"/>
                                        </p:tgtEl>
                                        <p:attrNameLst>
                                          <p:attrName>style.visibility</p:attrName>
                                        </p:attrNameLst>
                                      </p:cBhvr>
                                      <p:to>
                                        <p:strVal val="visible"/>
                                      </p:to>
                                    </p:set>
                                    <p:animEffect transition="in" filter="fade">
                                      <p:cBhvr>
                                        <p:cTn id="68" dur="1000"/>
                                        <p:tgtEl>
                                          <p:spTgt spid="9"/>
                                        </p:tgtEl>
                                      </p:cBhvr>
                                    </p:animEffect>
                                    <p:anim calcmode="lin" valueType="num">
                                      <p:cBhvr>
                                        <p:cTn id="69" dur="1000" fill="hold"/>
                                        <p:tgtEl>
                                          <p:spTgt spid="9"/>
                                        </p:tgtEl>
                                        <p:attrNameLst>
                                          <p:attrName>ppt_x</p:attrName>
                                        </p:attrNameLst>
                                      </p:cBhvr>
                                      <p:tavLst>
                                        <p:tav tm="0">
                                          <p:val>
                                            <p:strVal val="#ppt_x"/>
                                          </p:val>
                                        </p:tav>
                                        <p:tav tm="100000">
                                          <p:val>
                                            <p:strVal val="#ppt_x"/>
                                          </p:val>
                                        </p:tav>
                                      </p:tavLst>
                                    </p:anim>
                                    <p:anim calcmode="lin" valueType="num">
                                      <p:cBhvr>
                                        <p:cTn id="7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grpId="0" nodeType="clickEffect">
                                  <p:stCondLst>
                                    <p:cond delay="0"/>
                                  </p:stCondLst>
                                  <p:childTnLst>
                                    <p:set>
                                      <p:cBhvr>
                                        <p:cTn id="74" dur="1" fill="hold">
                                          <p:stCondLst>
                                            <p:cond delay="0"/>
                                          </p:stCondLst>
                                        </p:cTn>
                                        <p:tgtEl>
                                          <p:spTgt spid="14"/>
                                        </p:tgtEl>
                                        <p:attrNameLst>
                                          <p:attrName>style.visibility</p:attrName>
                                        </p:attrNameLst>
                                      </p:cBhvr>
                                      <p:to>
                                        <p:strVal val="visible"/>
                                      </p:to>
                                    </p:set>
                                    <p:animEffect transition="in" filter="fade">
                                      <p:cBhvr>
                                        <p:cTn id="75" dur="1000"/>
                                        <p:tgtEl>
                                          <p:spTgt spid="14"/>
                                        </p:tgtEl>
                                      </p:cBhvr>
                                    </p:animEffect>
                                    <p:anim calcmode="lin" valueType="num">
                                      <p:cBhvr>
                                        <p:cTn id="76" dur="1000" fill="hold"/>
                                        <p:tgtEl>
                                          <p:spTgt spid="14"/>
                                        </p:tgtEl>
                                        <p:attrNameLst>
                                          <p:attrName>ppt_x</p:attrName>
                                        </p:attrNameLst>
                                      </p:cBhvr>
                                      <p:tavLst>
                                        <p:tav tm="0">
                                          <p:val>
                                            <p:strVal val="#ppt_x"/>
                                          </p:val>
                                        </p:tav>
                                        <p:tav tm="100000">
                                          <p:val>
                                            <p:strVal val="#ppt_x"/>
                                          </p:val>
                                        </p:tav>
                                      </p:tavLst>
                                    </p:anim>
                                    <p:anim calcmode="lin" valueType="num">
                                      <p:cBhvr>
                                        <p:cTn id="77" dur="1000" fill="hold"/>
                                        <p:tgtEl>
                                          <p:spTgt spid="14"/>
                                        </p:tgtEl>
                                        <p:attrNameLst>
                                          <p:attrName>ppt_y</p:attrName>
                                        </p:attrNameLst>
                                      </p:cBhvr>
                                      <p:tavLst>
                                        <p:tav tm="0">
                                          <p:val>
                                            <p:strVal val="#ppt_y+.1"/>
                                          </p:val>
                                        </p:tav>
                                        <p:tav tm="100000">
                                          <p:val>
                                            <p:strVal val="#ppt_y"/>
                                          </p:val>
                                        </p:tav>
                                      </p:tavLst>
                                    </p:anim>
                                  </p:childTnLst>
                                </p:cTn>
                              </p:par>
                            </p:childTnLst>
                          </p:cTn>
                        </p:par>
                        <p:par>
                          <p:cTn id="78" fill="hold">
                            <p:stCondLst>
                              <p:cond delay="1000"/>
                            </p:stCondLst>
                            <p:childTnLst>
                              <p:par>
                                <p:cTn id="79" presetID="42"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42" presetClass="entr" presetSubtype="0" fill="hold" nodeType="clickEffect">
                                  <p:stCondLst>
                                    <p:cond delay="0"/>
                                  </p:stCondLst>
                                  <p:childTnLst>
                                    <p:set>
                                      <p:cBhvr>
                                        <p:cTn id="87" dur="1" fill="hold">
                                          <p:stCondLst>
                                            <p:cond delay="0"/>
                                          </p:stCondLst>
                                        </p:cTn>
                                        <p:tgtEl>
                                          <p:spTgt spid="6">
                                            <p:txEl>
                                              <p:pRg st="3" end="3"/>
                                            </p:txEl>
                                          </p:spTgt>
                                        </p:tgtEl>
                                        <p:attrNameLst>
                                          <p:attrName>style.visibility</p:attrName>
                                        </p:attrNameLst>
                                      </p:cBhvr>
                                      <p:to>
                                        <p:strVal val="visible"/>
                                      </p:to>
                                    </p:set>
                                    <p:animEffect transition="in" filter="fade">
                                      <p:cBhvr>
                                        <p:cTn id="88" dur="1000"/>
                                        <p:tgtEl>
                                          <p:spTgt spid="6">
                                            <p:txEl>
                                              <p:pRg st="3" end="3"/>
                                            </p:txEl>
                                          </p:spTgt>
                                        </p:tgtEl>
                                      </p:cBhvr>
                                    </p:animEffect>
                                    <p:anim calcmode="lin" valueType="num">
                                      <p:cBhvr>
                                        <p:cTn id="89"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90"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42" presetClass="entr" presetSubtype="0" fill="hold" grpId="0" nodeType="clickEffect">
                                  <p:stCondLst>
                                    <p:cond delay="0"/>
                                  </p:stCondLst>
                                  <p:childTnLst>
                                    <p:set>
                                      <p:cBhvr>
                                        <p:cTn id="94" dur="1" fill="hold">
                                          <p:stCondLst>
                                            <p:cond delay="0"/>
                                          </p:stCondLst>
                                        </p:cTn>
                                        <p:tgtEl>
                                          <p:spTgt spid="11"/>
                                        </p:tgtEl>
                                        <p:attrNameLst>
                                          <p:attrName>style.visibility</p:attrName>
                                        </p:attrNameLst>
                                      </p:cBhvr>
                                      <p:to>
                                        <p:strVal val="visible"/>
                                      </p:to>
                                    </p:set>
                                    <p:animEffect transition="in" filter="fade">
                                      <p:cBhvr>
                                        <p:cTn id="95" dur="1000"/>
                                        <p:tgtEl>
                                          <p:spTgt spid="11"/>
                                        </p:tgtEl>
                                      </p:cBhvr>
                                    </p:animEffect>
                                    <p:anim calcmode="lin" valueType="num">
                                      <p:cBhvr>
                                        <p:cTn id="96" dur="1000" fill="hold"/>
                                        <p:tgtEl>
                                          <p:spTgt spid="11"/>
                                        </p:tgtEl>
                                        <p:attrNameLst>
                                          <p:attrName>ppt_x</p:attrName>
                                        </p:attrNameLst>
                                      </p:cBhvr>
                                      <p:tavLst>
                                        <p:tav tm="0">
                                          <p:val>
                                            <p:strVal val="#ppt_x"/>
                                          </p:val>
                                        </p:tav>
                                        <p:tav tm="100000">
                                          <p:val>
                                            <p:strVal val="#ppt_x"/>
                                          </p:val>
                                        </p:tav>
                                      </p:tavLst>
                                    </p:anim>
                                    <p:anim calcmode="lin" valueType="num">
                                      <p:cBhvr>
                                        <p:cTn id="9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42" presetClass="entr" presetSubtype="0" fill="hold" grpId="0" nodeType="clickEffect">
                                  <p:stCondLst>
                                    <p:cond delay="0"/>
                                  </p:stCondLst>
                                  <p:childTnLst>
                                    <p:set>
                                      <p:cBhvr>
                                        <p:cTn id="101" dur="1" fill="hold">
                                          <p:stCondLst>
                                            <p:cond delay="0"/>
                                          </p:stCondLst>
                                        </p:cTn>
                                        <p:tgtEl>
                                          <p:spTgt spid="15"/>
                                        </p:tgtEl>
                                        <p:attrNameLst>
                                          <p:attrName>style.visibility</p:attrName>
                                        </p:attrNameLst>
                                      </p:cBhvr>
                                      <p:to>
                                        <p:strVal val="visible"/>
                                      </p:to>
                                    </p:set>
                                    <p:animEffect transition="in" filter="fade">
                                      <p:cBhvr>
                                        <p:cTn id="102" dur="1000"/>
                                        <p:tgtEl>
                                          <p:spTgt spid="15"/>
                                        </p:tgtEl>
                                      </p:cBhvr>
                                    </p:animEffect>
                                    <p:anim calcmode="lin" valueType="num">
                                      <p:cBhvr>
                                        <p:cTn id="103" dur="1000" fill="hold"/>
                                        <p:tgtEl>
                                          <p:spTgt spid="15"/>
                                        </p:tgtEl>
                                        <p:attrNameLst>
                                          <p:attrName>ppt_x</p:attrName>
                                        </p:attrNameLst>
                                      </p:cBhvr>
                                      <p:tavLst>
                                        <p:tav tm="0">
                                          <p:val>
                                            <p:strVal val="#ppt_x"/>
                                          </p:val>
                                        </p:tav>
                                        <p:tav tm="100000">
                                          <p:val>
                                            <p:strVal val="#ppt_x"/>
                                          </p:val>
                                        </p:tav>
                                      </p:tavLst>
                                    </p:anim>
                                    <p:anim calcmode="lin" valueType="num">
                                      <p:cBhvr>
                                        <p:cTn id="104" dur="1000" fill="hold"/>
                                        <p:tgtEl>
                                          <p:spTgt spid="15"/>
                                        </p:tgtEl>
                                        <p:attrNameLst>
                                          <p:attrName>ppt_y</p:attrName>
                                        </p:attrNameLst>
                                      </p:cBhvr>
                                      <p:tavLst>
                                        <p:tav tm="0">
                                          <p:val>
                                            <p:strVal val="#ppt_y+.1"/>
                                          </p:val>
                                        </p:tav>
                                        <p:tav tm="100000">
                                          <p:val>
                                            <p:strVal val="#ppt_y"/>
                                          </p:val>
                                        </p:tav>
                                      </p:tavLst>
                                    </p:anim>
                                  </p:childTnLst>
                                </p:cTn>
                              </p:par>
                            </p:childTnLst>
                          </p:cTn>
                        </p:par>
                        <p:par>
                          <p:cTn id="105" fill="hold">
                            <p:stCondLst>
                              <p:cond delay="1000"/>
                            </p:stCondLst>
                            <p:childTnLst>
                              <p:par>
                                <p:cTn id="106" presetID="42"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Effect transition="in" filter="fade">
                                      <p:cBhvr>
                                        <p:cTn id="108" dur="1000"/>
                                        <p:tgtEl>
                                          <p:spTgt spid="18"/>
                                        </p:tgtEl>
                                      </p:cBhvr>
                                    </p:animEffect>
                                    <p:anim calcmode="lin" valueType="num">
                                      <p:cBhvr>
                                        <p:cTn id="109" dur="1000" fill="hold"/>
                                        <p:tgtEl>
                                          <p:spTgt spid="18"/>
                                        </p:tgtEl>
                                        <p:attrNameLst>
                                          <p:attrName>ppt_x</p:attrName>
                                        </p:attrNameLst>
                                      </p:cBhvr>
                                      <p:tavLst>
                                        <p:tav tm="0">
                                          <p:val>
                                            <p:strVal val="#ppt_x"/>
                                          </p:val>
                                        </p:tav>
                                        <p:tav tm="100000">
                                          <p:val>
                                            <p:strVal val="#ppt_x"/>
                                          </p:val>
                                        </p:tav>
                                      </p:tavLst>
                                    </p:anim>
                                    <p:anim calcmode="lin" valueType="num">
                                      <p:cBhvr>
                                        <p:cTn id="110"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42" presetClass="entr" presetSubtype="0" fill="hold" nodeType="clickEffect">
                                  <p:stCondLst>
                                    <p:cond delay="0"/>
                                  </p:stCondLst>
                                  <p:childTnLst>
                                    <p:set>
                                      <p:cBhvr>
                                        <p:cTn id="114" dur="1" fill="hold">
                                          <p:stCondLst>
                                            <p:cond delay="0"/>
                                          </p:stCondLst>
                                        </p:cTn>
                                        <p:tgtEl>
                                          <p:spTgt spid="6">
                                            <p:txEl>
                                              <p:pRg st="4" end="4"/>
                                            </p:txEl>
                                          </p:spTgt>
                                        </p:tgtEl>
                                        <p:attrNameLst>
                                          <p:attrName>style.visibility</p:attrName>
                                        </p:attrNameLst>
                                      </p:cBhvr>
                                      <p:to>
                                        <p:strVal val="visible"/>
                                      </p:to>
                                    </p:set>
                                    <p:animEffect transition="in" filter="fade">
                                      <p:cBhvr>
                                        <p:cTn id="115" dur="1000"/>
                                        <p:tgtEl>
                                          <p:spTgt spid="6">
                                            <p:txEl>
                                              <p:pRg st="4" end="4"/>
                                            </p:txEl>
                                          </p:spTgt>
                                        </p:tgtEl>
                                      </p:cBhvr>
                                    </p:animEffect>
                                    <p:anim calcmode="lin" valueType="num">
                                      <p:cBhvr>
                                        <p:cTn id="116"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117"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18" fill="hold">
                      <p:stCondLst>
                        <p:cond delay="indefinite"/>
                      </p:stCondLst>
                      <p:childTnLst>
                        <p:par>
                          <p:cTn id="119" fill="hold">
                            <p:stCondLst>
                              <p:cond delay="0"/>
                            </p:stCondLst>
                            <p:childTnLst>
                              <p:par>
                                <p:cTn id="120" presetID="42" presetClass="entr" presetSubtype="0" fill="hold" grpId="0" nodeType="clickEffect">
                                  <p:stCondLst>
                                    <p:cond delay="0"/>
                                  </p:stCondLst>
                                  <p:childTnLst>
                                    <p:set>
                                      <p:cBhvr>
                                        <p:cTn id="121" dur="1" fill="hold">
                                          <p:stCondLst>
                                            <p:cond delay="0"/>
                                          </p:stCondLst>
                                        </p:cTn>
                                        <p:tgtEl>
                                          <p:spTgt spid="12"/>
                                        </p:tgtEl>
                                        <p:attrNameLst>
                                          <p:attrName>style.visibility</p:attrName>
                                        </p:attrNameLst>
                                      </p:cBhvr>
                                      <p:to>
                                        <p:strVal val="visible"/>
                                      </p:to>
                                    </p:set>
                                    <p:animEffect transition="in" filter="fade">
                                      <p:cBhvr>
                                        <p:cTn id="122" dur="1000"/>
                                        <p:tgtEl>
                                          <p:spTgt spid="12"/>
                                        </p:tgtEl>
                                      </p:cBhvr>
                                    </p:animEffect>
                                    <p:anim calcmode="lin" valueType="num">
                                      <p:cBhvr>
                                        <p:cTn id="123" dur="1000" fill="hold"/>
                                        <p:tgtEl>
                                          <p:spTgt spid="12"/>
                                        </p:tgtEl>
                                        <p:attrNameLst>
                                          <p:attrName>ppt_x</p:attrName>
                                        </p:attrNameLst>
                                      </p:cBhvr>
                                      <p:tavLst>
                                        <p:tav tm="0">
                                          <p:val>
                                            <p:strVal val="#ppt_x"/>
                                          </p:val>
                                        </p:tav>
                                        <p:tav tm="100000">
                                          <p:val>
                                            <p:strVal val="#ppt_x"/>
                                          </p:val>
                                        </p:tav>
                                      </p:tavLst>
                                    </p:anim>
                                    <p:anim calcmode="lin" valueType="num">
                                      <p:cBhvr>
                                        <p:cTn id="124" dur="1000" fill="hold"/>
                                        <p:tgtEl>
                                          <p:spTgt spid="12"/>
                                        </p:tgtEl>
                                        <p:attrNameLst>
                                          <p:attrName>ppt_y</p:attrName>
                                        </p:attrNameLst>
                                      </p:cBhvr>
                                      <p:tavLst>
                                        <p:tav tm="0">
                                          <p:val>
                                            <p:strVal val="#ppt_y+.1"/>
                                          </p:val>
                                        </p:tav>
                                        <p:tav tm="100000">
                                          <p:val>
                                            <p:strVal val="#ppt_y"/>
                                          </p:val>
                                        </p:tav>
                                      </p:tavLst>
                                    </p:anim>
                                  </p:childTnLst>
                                </p:cTn>
                              </p:par>
                              <p:par>
                                <p:cTn id="125" presetID="42" presetClass="entr" presetSubtype="0" fill="hold" grpId="0" nodeType="with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fade">
                                      <p:cBhvr>
                                        <p:cTn id="127" dur="1000"/>
                                        <p:tgtEl>
                                          <p:spTgt spid="10"/>
                                        </p:tgtEl>
                                      </p:cBhvr>
                                    </p:animEffect>
                                    <p:anim calcmode="lin" valueType="num">
                                      <p:cBhvr>
                                        <p:cTn id="128" dur="1000" fill="hold"/>
                                        <p:tgtEl>
                                          <p:spTgt spid="10"/>
                                        </p:tgtEl>
                                        <p:attrNameLst>
                                          <p:attrName>ppt_x</p:attrName>
                                        </p:attrNameLst>
                                      </p:cBhvr>
                                      <p:tavLst>
                                        <p:tav tm="0">
                                          <p:val>
                                            <p:strVal val="#ppt_x"/>
                                          </p:val>
                                        </p:tav>
                                        <p:tav tm="100000">
                                          <p:val>
                                            <p:strVal val="#ppt_x"/>
                                          </p:val>
                                        </p:tav>
                                      </p:tavLst>
                                    </p:anim>
                                    <p:anim calcmode="lin" valueType="num">
                                      <p:cBhvr>
                                        <p:cTn id="12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30" fill="hold">
                      <p:stCondLst>
                        <p:cond delay="indefinite"/>
                      </p:stCondLst>
                      <p:childTnLst>
                        <p:par>
                          <p:cTn id="131" fill="hold">
                            <p:stCondLst>
                              <p:cond delay="0"/>
                            </p:stCondLst>
                            <p:childTnLst>
                              <p:par>
                                <p:cTn id="132" presetID="42" presetClass="entr" presetSubtype="0" fill="hold" grpId="0" nodeType="clickEffect">
                                  <p:stCondLst>
                                    <p:cond delay="0"/>
                                  </p:stCondLst>
                                  <p:childTnLst>
                                    <p:set>
                                      <p:cBhvr>
                                        <p:cTn id="133" dur="1" fill="hold">
                                          <p:stCondLst>
                                            <p:cond delay="0"/>
                                          </p:stCondLst>
                                        </p:cTn>
                                        <p:tgtEl>
                                          <p:spTgt spid="16"/>
                                        </p:tgtEl>
                                        <p:attrNameLst>
                                          <p:attrName>style.visibility</p:attrName>
                                        </p:attrNameLst>
                                      </p:cBhvr>
                                      <p:to>
                                        <p:strVal val="visible"/>
                                      </p:to>
                                    </p:set>
                                    <p:animEffect transition="in" filter="fade">
                                      <p:cBhvr>
                                        <p:cTn id="134" dur="1000"/>
                                        <p:tgtEl>
                                          <p:spTgt spid="16"/>
                                        </p:tgtEl>
                                      </p:cBhvr>
                                    </p:animEffect>
                                    <p:anim calcmode="lin" valueType="num">
                                      <p:cBhvr>
                                        <p:cTn id="135" dur="1000" fill="hold"/>
                                        <p:tgtEl>
                                          <p:spTgt spid="16"/>
                                        </p:tgtEl>
                                        <p:attrNameLst>
                                          <p:attrName>ppt_x</p:attrName>
                                        </p:attrNameLst>
                                      </p:cBhvr>
                                      <p:tavLst>
                                        <p:tav tm="0">
                                          <p:val>
                                            <p:strVal val="#ppt_x"/>
                                          </p:val>
                                        </p:tav>
                                        <p:tav tm="100000">
                                          <p:val>
                                            <p:strVal val="#ppt_x"/>
                                          </p:val>
                                        </p:tav>
                                      </p:tavLst>
                                    </p:anim>
                                    <p:anim calcmode="lin" valueType="num">
                                      <p:cBhvr>
                                        <p:cTn id="136" dur="1000" fill="hold"/>
                                        <p:tgtEl>
                                          <p:spTgt spid="16"/>
                                        </p:tgtEl>
                                        <p:attrNameLst>
                                          <p:attrName>ppt_y</p:attrName>
                                        </p:attrNameLst>
                                      </p:cBhvr>
                                      <p:tavLst>
                                        <p:tav tm="0">
                                          <p:val>
                                            <p:strVal val="#ppt_y+.1"/>
                                          </p:val>
                                        </p:tav>
                                        <p:tav tm="100000">
                                          <p:val>
                                            <p:strVal val="#ppt_y"/>
                                          </p:val>
                                        </p:tav>
                                      </p:tavLst>
                                    </p:anim>
                                  </p:childTnLst>
                                </p:cTn>
                              </p:par>
                            </p:childTnLst>
                          </p:cTn>
                        </p:par>
                        <p:par>
                          <p:cTn id="137" fill="hold">
                            <p:stCondLst>
                              <p:cond delay="1000"/>
                            </p:stCondLst>
                            <p:childTnLst>
                              <p:par>
                                <p:cTn id="138" presetID="42" presetClass="entr" presetSubtype="0" fill="hold" grpId="0" nodeType="afterEffect">
                                  <p:stCondLst>
                                    <p:cond delay="0"/>
                                  </p:stCondLst>
                                  <p:childTnLst>
                                    <p:set>
                                      <p:cBhvr>
                                        <p:cTn id="139" dur="1" fill="hold">
                                          <p:stCondLst>
                                            <p:cond delay="0"/>
                                          </p:stCondLst>
                                        </p:cTn>
                                        <p:tgtEl>
                                          <p:spTgt spid="22"/>
                                        </p:tgtEl>
                                        <p:attrNameLst>
                                          <p:attrName>style.visibility</p:attrName>
                                        </p:attrNameLst>
                                      </p:cBhvr>
                                      <p:to>
                                        <p:strVal val="visible"/>
                                      </p:to>
                                    </p:set>
                                    <p:animEffect transition="in" filter="fade">
                                      <p:cBhvr>
                                        <p:cTn id="140" dur="1000"/>
                                        <p:tgtEl>
                                          <p:spTgt spid="22"/>
                                        </p:tgtEl>
                                      </p:cBhvr>
                                    </p:animEffect>
                                    <p:anim calcmode="lin" valueType="num">
                                      <p:cBhvr>
                                        <p:cTn id="141" dur="1000" fill="hold"/>
                                        <p:tgtEl>
                                          <p:spTgt spid="22"/>
                                        </p:tgtEl>
                                        <p:attrNameLst>
                                          <p:attrName>ppt_x</p:attrName>
                                        </p:attrNameLst>
                                      </p:cBhvr>
                                      <p:tavLst>
                                        <p:tav tm="0">
                                          <p:val>
                                            <p:strVal val="#ppt_x"/>
                                          </p:val>
                                        </p:tav>
                                        <p:tav tm="100000">
                                          <p:val>
                                            <p:strVal val="#ppt_x"/>
                                          </p:val>
                                        </p:tav>
                                      </p:tavLst>
                                    </p:anim>
                                    <p:anim calcmode="lin" valueType="num">
                                      <p:cBhvr>
                                        <p:cTn id="142"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p:bldP spid="14" grpId="0"/>
      <p:bldP spid="15" grpId="0"/>
      <p:bldP spid="16" grpId="0"/>
      <p:bldP spid="17" grpId="0"/>
      <p:bldP spid="18" grpId="0"/>
      <p:bldP spid="19" grpId="0"/>
      <p:bldP spid="20" grpId="0"/>
      <p:bldP spid="21" grpId="0"/>
      <p:bldP spid="2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It’s Not </a:t>
            </a:r>
            <a:r>
              <a:rPr lang="en-US" dirty="0"/>
              <a:t>A</a:t>
            </a:r>
            <a:r>
              <a:rPr lang="en-US" dirty="0" smtClean="0"/>
              <a:t>lways </a:t>
            </a:r>
            <a:r>
              <a:rPr lang="en-US" dirty="0"/>
              <a:t>E</a:t>
            </a:r>
            <a:r>
              <a:rPr lang="en-US" dirty="0" smtClean="0"/>
              <a:t>asy to Separate </a:t>
            </a:r>
            <a:r>
              <a:rPr lang="en-US" dirty="0"/>
              <a:t>C</a:t>
            </a:r>
            <a:r>
              <a:rPr lang="en-US" dirty="0" smtClean="0"/>
              <a:t>ause and Effect</a:t>
            </a:r>
            <a:endParaRPr lang="en-US" dirty="0"/>
          </a:p>
        </p:txBody>
      </p:sp>
      <p:sp>
        <p:nvSpPr>
          <p:cNvPr id="6" name="Content Placeholder 5"/>
          <p:cNvSpPr>
            <a:spLocks noGrp="1"/>
          </p:cNvSpPr>
          <p:nvPr>
            <p:ph idx="1"/>
          </p:nvPr>
        </p:nvSpPr>
        <p:spPr>
          <a:xfrm>
            <a:off x="1463040" y="2119257"/>
            <a:ext cx="6385560" cy="3603812"/>
          </a:xfrm>
        </p:spPr>
        <p:txBody>
          <a:bodyPr>
            <a:normAutofit lnSpcReduction="10000"/>
          </a:bodyPr>
          <a:lstStyle/>
          <a:p>
            <a:pPr marL="0" indent="0">
              <a:buNone/>
            </a:pPr>
            <a:r>
              <a:rPr lang="en-US" dirty="0"/>
              <a:t>The difference between cause and effect may seem clear, but it's not always easy </a:t>
            </a:r>
            <a:r>
              <a:rPr lang="en-US" dirty="0" smtClean="0"/>
              <a:t>to separate </a:t>
            </a:r>
            <a:r>
              <a:rPr lang="en-US" dirty="0"/>
              <a:t>the two. </a:t>
            </a:r>
            <a:endParaRPr lang="en-US" dirty="0" smtClean="0"/>
          </a:p>
          <a:p>
            <a:pPr marL="0" indent="0">
              <a:buNone/>
            </a:pPr>
            <a:endParaRPr lang="en-US" dirty="0" smtClean="0"/>
          </a:p>
          <a:p>
            <a:pPr marL="0" indent="0">
              <a:buNone/>
            </a:pPr>
            <a:r>
              <a:rPr lang="en-US" dirty="0" smtClean="0"/>
              <a:t>For </a:t>
            </a:r>
            <a:r>
              <a:rPr lang="en-US" dirty="0"/>
              <a:t>one thing, the two work very closely together. </a:t>
            </a:r>
            <a:endParaRPr lang="en-US" dirty="0" smtClean="0"/>
          </a:p>
          <a:p>
            <a:pPr marL="0" indent="0">
              <a:buNone/>
            </a:pPr>
            <a:endParaRPr lang="en-US" dirty="0" smtClean="0"/>
          </a:p>
          <a:p>
            <a:pPr marL="0" indent="0">
              <a:buNone/>
            </a:pPr>
            <a:r>
              <a:rPr lang="en-US" dirty="0" smtClean="0"/>
              <a:t>For </a:t>
            </a:r>
            <a:r>
              <a:rPr lang="en-US" dirty="0"/>
              <a:t>another, effects often </a:t>
            </a:r>
            <a:r>
              <a:rPr lang="en-US" i="1" dirty="0"/>
              <a:t>become causes</a:t>
            </a:r>
            <a:r>
              <a:rPr lang="en-US" dirty="0"/>
              <a:t> for other events. </a:t>
            </a:r>
            <a:endParaRPr lang="en-US" dirty="0" smtClean="0"/>
          </a:p>
          <a:p>
            <a:pPr marL="0" indent="0">
              <a:buNone/>
            </a:pPr>
            <a:endParaRPr lang="en-US" dirty="0"/>
          </a:p>
        </p:txBody>
      </p:sp>
      <p:sp>
        <p:nvSpPr>
          <p:cNvPr id="7" name="TextBox 6"/>
          <p:cNvSpPr txBox="1"/>
          <p:nvPr/>
        </p:nvSpPr>
        <p:spPr>
          <a:xfrm>
            <a:off x="1115291" y="5842061"/>
            <a:ext cx="2821606" cy="230832"/>
          </a:xfrm>
          <a:prstGeom prst="rect">
            <a:avLst/>
          </a:prstGeom>
          <a:noFill/>
        </p:spPr>
        <p:txBody>
          <a:bodyPr wrap="none" rtlCol="0">
            <a:spAutoFit/>
          </a:bodyPr>
          <a:lstStyle/>
          <a:p>
            <a:r>
              <a:rPr lang="en-US" sz="900" dirty="0" smtClean="0"/>
              <a:t>http://www.education.com/reference/article/effect1/</a:t>
            </a:r>
            <a:endParaRPr lang="en-US" sz="900" dirty="0"/>
          </a:p>
        </p:txBody>
      </p:sp>
    </p:spTree>
    <p:extLst>
      <p:ext uri="{BB962C8B-B14F-4D97-AF65-F5344CB8AC3E}">
        <p14:creationId xmlns:p14="http://schemas.microsoft.com/office/powerpoint/2010/main" val="3198279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2" end="2"/>
                                            </p:txEl>
                                          </p:spTgt>
                                        </p:tgtEl>
                                        <p:attrNameLst>
                                          <p:attrName>style.visibility</p:attrName>
                                        </p:attrNameLst>
                                      </p:cBhvr>
                                      <p:to>
                                        <p:strVal val="visible"/>
                                      </p:to>
                                    </p:set>
                                    <p:animEffect transition="in" filter="fade">
                                      <p:cBhvr>
                                        <p:cTn id="14" dur="1000"/>
                                        <p:tgtEl>
                                          <p:spTgt spid="6">
                                            <p:txEl>
                                              <p:pRg st="2" end="2"/>
                                            </p:txEl>
                                          </p:spTgt>
                                        </p:tgtEl>
                                      </p:cBhvr>
                                    </p:animEffect>
                                    <p:anim calcmode="lin" valueType="num">
                                      <p:cBhvr>
                                        <p:cTn id="15"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animEffect transition="in" filter="fade">
                                      <p:cBhvr>
                                        <p:cTn id="21" dur="1000"/>
                                        <p:tgtEl>
                                          <p:spTgt spid="6">
                                            <p:txEl>
                                              <p:pRg st="4" end="4"/>
                                            </p:txEl>
                                          </p:spTgt>
                                        </p:tgtEl>
                                      </p:cBhvr>
                                    </p:animEffect>
                                    <p:anim calcmode="lin" valueType="num">
                                      <p:cBhvr>
                                        <p:cTn id="22"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Here's an example. </a:t>
            </a:r>
          </a:p>
        </p:txBody>
      </p:sp>
      <p:sp>
        <p:nvSpPr>
          <p:cNvPr id="3" name="Content Placeholder 2"/>
          <p:cNvSpPr>
            <a:spLocks noGrp="1"/>
          </p:cNvSpPr>
          <p:nvPr>
            <p:ph idx="1"/>
          </p:nvPr>
        </p:nvSpPr>
        <p:spPr/>
        <p:txBody>
          <a:bodyPr>
            <a:normAutofit fontScale="92500" lnSpcReduction="20000"/>
          </a:bodyPr>
          <a:lstStyle/>
          <a:p>
            <a:pPr marL="0" indent="0">
              <a:buNone/>
            </a:pPr>
            <a:r>
              <a:rPr lang="en-US" dirty="0" smtClean="0"/>
              <a:t>Imagine </a:t>
            </a:r>
            <a:r>
              <a:rPr lang="en-US" dirty="0"/>
              <a:t>that you lost your house </a:t>
            </a:r>
            <a:r>
              <a:rPr lang="en-US" dirty="0" smtClean="0"/>
              <a:t>keys. As </a:t>
            </a:r>
            <a:r>
              <a:rPr lang="en-US" dirty="0"/>
              <a:t>a result, you might have to stay in the school library until one of your parents can pick you </a:t>
            </a:r>
            <a:r>
              <a:rPr lang="en-US" dirty="0" smtClean="0"/>
              <a:t>up. </a:t>
            </a:r>
            <a:r>
              <a:rPr lang="en-US" dirty="0"/>
              <a:t>G</a:t>
            </a:r>
            <a:r>
              <a:rPr lang="en-US" dirty="0" smtClean="0"/>
              <a:t>etting </a:t>
            </a:r>
            <a:r>
              <a:rPr lang="en-US" dirty="0"/>
              <a:t>stuck in the library </a:t>
            </a:r>
            <a:r>
              <a:rPr lang="en-US" dirty="0" smtClean="0"/>
              <a:t>provides two </a:t>
            </a:r>
            <a:r>
              <a:rPr lang="en-US" dirty="0"/>
              <a:t>hours of uninterrupted time to get started on your research paper assignment. </a:t>
            </a:r>
            <a:r>
              <a:rPr lang="en-US" dirty="0" smtClean="0"/>
              <a:t>Therefore, you </a:t>
            </a:r>
            <a:r>
              <a:rPr lang="en-US" dirty="0"/>
              <a:t>can go to the baseball game this weekend instead of doing research.</a:t>
            </a:r>
          </a:p>
          <a:p>
            <a:pPr marL="0" indent="0">
              <a:buNone/>
            </a:pPr>
            <a:r>
              <a:rPr lang="en-US" sz="1100" dirty="0" smtClean="0"/>
              <a:t>	</a:t>
            </a:r>
            <a:endParaRPr lang="en-US" sz="1100" dirty="0"/>
          </a:p>
          <a:p>
            <a:pPr marL="0" indent="0">
              <a:buNone/>
            </a:pPr>
            <a:r>
              <a:rPr lang="en-US" dirty="0"/>
              <a:t> </a:t>
            </a:r>
            <a:r>
              <a:rPr lang="en-US" dirty="0" smtClean="0"/>
              <a:t>         A </a:t>
            </a:r>
            <a:r>
              <a:rPr lang="en-US" dirty="0"/>
              <a:t>caused B, B caused C, and C caused D</a:t>
            </a:r>
            <a:r>
              <a:rPr lang="en-US" dirty="0" smtClean="0"/>
              <a:t>.</a:t>
            </a:r>
            <a:r>
              <a:rPr lang="en-US" sz="1000" dirty="0" smtClean="0"/>
              <a:t>  </a:t>
            </a:r>
          </a:p>
          <a:p>
            <a:pPr marL="0" indent="0">
              <a:buNone/>
            </a:pPr>
            <a:endParaRPr lang="en-US" dirty="0" smtClean="0"/>
          </a:p>
          <a:p>
            <a:pPr marL="0" indent="0">
              <a:buNone/>
            </a:pPr>
            <a:endParaRPr lang="en-US" dirty="0"/>
          </a:p>
          <a:p>
            <a:pPr marL="0" indent="0">
              <a:buNone/>
            </a:pPr>
            <a:r>
              <a:rPr lang="en-US" dirty="0" smtClean="0"/>
              <a:t> </a:t>
            </a:r>
          </a:p>
          <a:p>
            <a:pPr marL="0" indent="0">
              <a:buNone/>
            </a:pPr>
            <a:endParaRPr lang="en-US" dirty="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p:txBody>
      </p:sp>
      <p:sp>
        <p:nvSpPr>
          <p:cNvPr id="5" name="Rounded Rectangle 4"/>
          <p:cNvSpPr/>
          <p:nvPr/>
        </p:nvSpPr>
        <p:spPr>
          <a:xfrm>
            <a:off x="1143000" y="4800600"/>
            <a:ext cx="1828800" cy="304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143000" y="4768334"/>
            <a:ext cx="1740413" cy="369332"/>
          </a:xfrm>
          <a:prstGeom prst="rect">
            <a:avLst/>
          </a:prstGeom>
          <a:noFill/>
        </p:spPr>
        <p:txBody>
          <a:bodyPr wrap="none" rtlCol="0">
            <a:spAutoFit/>
          </a:bodyPr>
          <a:lstStyle/>
          <a:p>
            <a:r>
              <a:rPr lang="en-US" dirty="0" smtClean="0">
                <a:solidFill>
                  <a:schemeClr val="bg1"/>
                </a:solidFill>
              </a:rPr>
              <a:t>Lost house keys</a:t>
            </a:r>
            <a:endParaRPr lang="en-US" dirty="0">
              <a:solidFill>
                <a:schemeClr val="bg1"/>
              </a:solidFill>
            </a:endParaRPr>
          </a:p>
        </p:txBody>
      </p:sp>
      <p:sp>
        <p:nvSpPr>
          <p:cNvPr id="7" name="Right Arrow 6"/>
          <p:cNvSpPr/>
          <p:nvPr/>
        </p:nvSpPr>
        <p:spPr>
          <a:xfrm>
            <a:off x="3033823" y="4832866"/>
            <a:ext cx="304800" cy="272534"/>
          </a:xfrm>
          <a:prstGeom prst="rightArrow">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3359888" y="4800600"/>
            <a:ext cx="1828800" cy="304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471728" y="4768334"/>
            <a:ext cx="1605119" cy="369332"/>
          </a:xfrm>
          <a:prstGeom prst="rect">
            <a:avLst/>
          </a:prstGeom>
          <a:noFill/>
        </p:spPr>
        <p:txBody>
          <a:bodyPr wrap="none" rtlCol="0">
            <a:spAutoFit/>
          </a:bodyPr>
          <a:lstStyle/>
          <a:p>
            <a:r>
              <a:rPr lang="en-US" dirty="0" smtClean="0">
                <a:solidFill>
                  <a:schemeClr val="bg1"/>
                </a:solidFill>
              </a:rPr>
              <a:t>Stays in library</a:t>
            </a:r>
            <a:endParaRPr lang="en-US" dirty="0">
              <a:solidFill>
                <a:schemeClr val="bg1"/>
              </a:solidFill>
            </a:endParaRPr>
          </a:p>
        </p:txBody>
      </p:sp>
      <p:sp>
        <p:nvSpPr>
          <p:cNvPr id="10" name="Rounded Rectangle 9"/>
          <p:cNvSpPr/>
          <p:nvPr/>
        </p:nvSpPr>
        <p:spPr>
          <a:xfrm>
            <a:off x="5638800" y="4800600"/>
            <a:ext cx="2209800" cy="304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a:off x="5257800" y="4800600"/>
            <a:ext cx="304800" cy="272534"/>
          </a:xfrm>
          <a:prstGeom prst="rightArrow">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6019800" y="2133600"/>
            <a:ext cx="1447800" cy="304800"/>
          </a:xfrm>
          <a:prstGeom prst="round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3033823" y="3505200"/>
            <a:ext cx="1240464" cy="228600"/>
          </a:xfrm>
          <a:prstGeom prst="round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p:cNvSpPr/>
          <p:nvPr/>
        </p:nvSpPr>
        <p:spPr>
          <a:xfrm>
            <a:off x="3200400" y="5264858"/>
            <a:ext cx="304800" cy="272534"/>
          </a:xfrm>
          <a:prstGeom prst="rightArrow">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3581400" y="5232592"/>
            <a:ext cx="2362200" cy="304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5638800" y="4761247"/>
            <a:ext cx="2191049" cy="369332"/>
          </a:xfrm>
          <a:prstGeom prst="rect">
            <a:avLst/>
          </a:prstGeom>
          <a:noFill/>
        </p:spPr>
        <p:txBody>
          <a:bodyPr wrap="none" rtlCol="0">
            <a:spAutoFit/>
          </a:bodyPr>
          <a:lstStyle/>
          <a:p>
            <a:r>
              <a:rPr lang="en-US" dirty="0" smtClean="0">
                <a:solidFill>
                  <a:schemeClr val="bg1"/>
                </a:solidFill>
              </a:rPr>
              <a:t>Start research paper</a:t>
            </a:r>
            <a:endParaRPr lang="en-US" dirty="0">
              <a:solidFill>
                <a:schemeClr val="bg1"/>
              </a:solidFill>
            </a:endParaRPr>
          </a:p>
        </p:txBody>
      </p:sp>
      <p:sp>
        <p:nvSpPr>
          <p:cNvPr id="17" name="TextBox 16"/>
          <p:cNvSpPr txBox="1"/>
          <p:nvPr/>
        </p:nvSpPr>
        <p:spPr>
          <a:xfrm>
            <a:off x="3581400" y="5181600"/>
            <a:ext cx="2251129" cy="369332"/>
          </a:xfrm>
          <a:prstGeom prst="rect">
            <a:avLst/>
          </a:prstGeom>
          <a:noFill/>
        </p:spPr>
        <p:txBody>
          <a:bodyPr wrap="none" rtlCol="0">
            <a:spAutoFit/>
          </a:bodyPr>
          <a:lstStyle/>
          <a:p>
            <a:r>
              <a:rPr lang="en-US" dirty="0" smtClean="0">
                <a:solidFill>
                  <a:schemeClr val="bg1"/>
                </a:solidFill>
              </a:rPr>
              <a:t>Go to baseball game</a:t>
            </a:r>
            <a:endParaRPr lang="en-US" dirty="0">
              <a:solidFill>
                <a:schemeClr val="bg1"/>
              </a:solidFill>
            </a:endParaRPr>
          </a:p>
        </p:txBody>
      </p:sp>
    </p:spTree>
    <p:extLst>
      <p:ext uri="{BB962C8B-B14F-4D97-AF65-F5344CB8AC3E}">
        <p14:creationId xmlns:p14="http://schemas.microsoft.com/office/powerpoint/2010/main" val="2079761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Effect transition="in" filter="fade">
                                      <p:cBhvr>
                                        <p:cTn id="28" dur="1000"/>
                                        <p:tgtEl>
                                          <p:spTgt spid="3">
                                            <p:txEl>
                                              <p:pRg st="1" end="1"/>
                                            </p:txEl>
                                          </p:spTgt>
                                        </p:tgtEl>
                                      </p:cBhvr>
                                    </p:animEffect>
                                    <p:anim calcmode="lin" valueType="num">
                                      <p:cBhvr>
                                        <p:cTn id="29"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Effect transition="in" filter="fade">
                                      <p:cBhvr>
                                        <p:cTn id="35" dur="1000"/>
                                        <p:tgtEl>
                                          <p:spTgt spid="3">
                                            <p:txEl>
                                              <p:pRg st="2" end="2"/>
                                            </p:txEl>
                                          </p:spTgt>
                                        </p:tgtEl>
                                      </p:cBhvr>
                                    </p:animEffect>
                                    <p:anim calcmode="lin" valueType="num">
                                      <p:cBhvr>
                                        <p:cTn id="3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fade">
                                      <p:cBhvr>
                                        <p:cTn id="42" dur="1000"/>
                                        <p:tgtEl>
                                          <p:spTgt spid="5"/>
                                        </p:tgtEl>
                                      </p:cBhvr>
                                    </p:animEffect>
                                    <p:anim calcmode="lin" valueType="num">
                                      <p:cBhvr>
                                        <p:cTn id="43" dur="1000" fill="hold"/>
                                        <p:tgtEl>
                                          <p:spTgt spid="5"/>
                                        </p:tgtEl>
                                        <p:attrNameLst>
                                          <p:attrName>ppt_x</p:attrName>
                                        </p:attrNameLst>
                                      </p:cBhvr>
                                      <p:tavLst>
                                        <p:tav tm="0">
                                          <p:val>
                                            <p:strVal val="#ppt_x"/>
                                          </p:val>
                                        </p:tav>
                                        <p:tav tm="100000">
                                          <p:val>
                                            <p:strVal val="#ppt_x"/>
                                          </p:val>
                                        </p:tav>
                                      </p:tavLst>
                                    </p:anim>
                                    <p:anim calcmode="lin" valueType="num">
                                      <p:cBhvr>
                                        <p:cTn id="44" dur="1000" fill="hold"/>
                                        <p:tgtEl>
                                          <p:spTgt spid="5"/>
                                        </p:tgtEl>
                                        <p:attrNameLst>
                                          <p:attrName>ppt_y</p:attrName>
                                        </p:attrNameLst>
                                      </p:cBhvr>
                                      <p:tavLst>
                                        <p:tav tm="0">
                                          <p:val>
                                            <p:strVal val="#ppt_y+.1"/>
                                          </p:val>
                                        </p:tav>
                                        <p:tav tm="100000">
                                          <p:val>
                                            <p:strVal val="#ppt_y"/>
                                          </p:val>
                                        </p:tav>
                                      </p:tavLst>
                                    </p:anim>
                                  </p:childTnLst>
                                </p:cTn>
                              </p:par>
                            </p:childTnLst>
                          </p:cTn>
                        </p:par>
                        <p:par>
                          <p:cTn id="45" fill="hold">
                            <p:stCondLst>
                              <p:cond delay="1000"/>
                            </p:stCondLst>
                            <p:childTnLst>
                              <p:par>
                                <p:cTn id="46" presetID="42" presetClass="entr" presetSubtype="0" fill="hold" grpId="0" nodeType="after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fade">
                                      <p:cBhvr>
                                        <p:cTn id="48" dur="1000"/>
                                        <p:tgtEl>
                                          <p:spTgt spid="7"/>
                                        </p:tgtEl>
                                      </p:cBhvr>
                                    </p:animEffect>
                                    <p:anim calcmode="lin" valueType="num">
                                      <p:cBhvr>
                                        <p:cTn id="49" dur="1000" fill="hold"/>
                                        <p:tgtEl>
                                          <p:spTgt spid="7"/>
                                        </p:tgtEl>
                                        <p:attrNameLst>
                                          <p:attrName>ppt_x</p:attrName>
                                        </p:attrNameLst>
                                      </p:cBhvr>
                                      <p:tavLst>
                                        <p:tav tm="0">
                                          <p:val>
                                            <p:strVal val="#ppt_x"/>
                                          </p:val>
                                        </p:tav>
                                        <p:tav tm="100000">
                                          <p:val>
                                            <p:strVal val="#ppt_x"/>
                                          </p:val>
                                        </p:tav>
                                      </p:tavLst>
                                    </p:anim>
                                    <p:anim calcmode="lin" valueType="num">
                                      <p:cBhvr>
                                        <p:cTn id="50" dur="1000" fill="hold"/>
                                        <p:tgtEl>
                                          <p:spTgt spid="7"/>
                                        </p:tgtEl>
                                        <p:attrNameLst>
                                          <p:attrName>ppt_y</p:attrName>
                                        </p:attrNameLst>
                                      </p:cBhvr>
                                      <p:tavLst>
                                        <p:tav tm="0">
                                          <p:val>
                                            <p:strVal val="#ppt_y+.1"/>
                                          </p:val>
                                        </p:tav>
                                        <p:tav tm="100000">
                                          <p:val>
                                            <p:strVal val="#ppt_y"/>
                                          </p:val>
                                        </p:tav>
                                      </p:tavLst>
                                    </p:anim>
                                  </p:childTnLst>
                                </p:cTn>
                              </p:par>
                            </p:childTnLst>
                          </p:cTn>
                        </p:par>
                        <p:par>
                          <p:cTn id="51" fill="hold">
                            <p:stCondLst>
                              <p:cond delay="2000"/>
                            </p:stCondLst>
                            <p:childTnLst>
                              <p:par>
                                <p:cTn id="52" presetID="42" presetClass="entr" presetSubtype="0" fill="hold" grpId="0" nodeType="afterEffect">
                                  <p:stCondLst>
                                    <p:cond delay="0"/>
                                  </p:stCondLst>
                                  <p:childTnLst>
                                    <p:set>
                                      <p:cBhvr>
                                        <p:cTn id="53" dur="1" fill="hold">
                                          <p:stCondLst>
                                            <p:cond delay="0"/>
                                          </p:stCondLst>
                                        </p:cTn>
                                        <p:tgtEl>
                                          <p:spTgt spid="9"/>
                                        </p:tgtEl>
                                        <p:attrNameLst>
                                          <p:attrName>style.visibility</p:attrName>
                                        </p:attrNameLst>
                                      </p:cBhvr>
                                      <p:to>
                                        <p:strVal val="visible"/>
                                      </p:to>
                                    </p:set>
                                    <p:animEffect transition="in" filter="fade">
                                      <p:cBhvr>
                                        <p:cTn id="54" dur="1000"/>
                                        <p:tgtEl>
                                          <p:spTgt spid="9"/>
                                        </p:tgtEl>
                                      </p:cBhvr>
                                    </p:animEffect>
                                    <p:anim calcmode="lin" valueType="num">
                                      <p:cBhvr>
                                        <p:cTn id="55" dur="1000" fill="hold"/>
                                        <p:tgtEl>
                                          <p:spTgt spid="9"/>
                                        </p:tgtEl>
                                        <p:attrNameLst>
                                          <p:attrName>ppt_x</p:attrName>
                                        </p:attrNameLst>
                                      </p:cBhvr>
                                      <p:tavLst>
                                        <p:tav tm="0">
                                          <p:val>
                                            <p:strVal val="#ppt_x"/>
                                          </p:val>
                                        </p:tav>
                                        <p:tav tm="100000">
                                          <p:val>
                                            <p:strVal val="#ppt_x"/>
                                          </p:val>
                                        </p:tav>
                                      </p:tavLst>
                                    </p:anim>
                                    <p:anim calcmode="lin" valueType="num">
                                      <p:cBhvr>
                                        <p:cTn id="56" dur="1000" fill="hold"/>
                                        <p:tgtEl>
                                          <p:spTgt spid="9"/>
                                        </p:tgtEl>
                                        <p:attrNameLst>
                                          <p:attrName>ppt_y</p:attrName>
                                        </p:attrNameLst>
                                      </p:cBhvr>
                                      <p:tavLst>
                                        <p:tav tm="0">
                                          <p:val>
                                            <p:strVal val="#ppt_y+.1"/>
                                          </p:val>
                                        </p:tav>
                                        <p:tav tm="100000">
                                          <p:val>
                                            <p:strVal val="#ppt_y"/>
                                          </p:val>
                                        </p:tav>
                                      </p:tavLst>
                                    </p:anim>
                                  </p:childTnLst>
                                </p:cTn>
                              </p:par>
                            </p:childTnLst>
                          </p:cTn>
                        </p:par>
                        <p:par>
                          <p:cTn id="57" fill="hold">
                            <p:stCondLst>
                              <p:cond delay="3000"/>
                            </p:stCondLst>
                            <p:childTnLst>
                              <p:par>
                                <p:cTn id="58" presetID="42" presetClass="entr" presetSubtype="0" fill="hold" grpId="0" nodeType="after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1000"/>
                                        <p:tgtEl>
                                          <p:spTgt spid="11"/>
                                        </p:tgtEl>
                                      </p:cBhvr>
                                    </p:animEffect>
                                    <p:anim calcmode="lin" valueType="num">
                                      <p:cBhvr>
                                        <p:cTn id="61" dur="1000" fill="hold"/>
                                        <p:tgtEl>
                                          <p:spTgt spid="11"/>
                                        </p:tgtEl>
                                        <p:attrNameLst>
                                          <p:attrName>ppt_x</p:attrName>
                                        </p:attrNameLst>
                                      </p:cBhvr>
                                      <p:tavLst>
                                        <p:tav tm="0">
                                          <p:val>
                                            <p:strVal val="#ppt_x"/>
                                          </p:val>
                                        </p:tav>
                                        <p:tav tm="100000">
                                          <p:val>
                                            <p:strVal val="#ppt_x"/>
                                          </p:val>
                                        </p:tav>
                                      </p:tavLst>
                                    </p:anim>
                                    <p:anim calcmode="lin" valueType="num">
                                      <p:cBhvr>
                                        <p:cTn id="62" dur="1000" fill="hold"/>
                                        <p:tgtEl>
                                          <p:spTgt spid="11"/>
                                        </p:tgtEl>
                                        <p:attrNameLst>
                                          <p:attrName>ppt_y</p:attrName>
                                        </p:attrNameLst>
                                      </p:cBhvr>
                                      <p:tavLst>
                                        <p:tav tm="0">
                                          <p:val>
                                            <p:strVal val="#ppt_y+.1"/>
                                          </p:val>
                                        </p:tav>
                                        <p:tav tm="100000">
                                          <p:val>
                                            <p:strVal val="#ppt_y"/>
                                          </p:val>
                                        </p:tav>
                                      </p:tavLst>
                                    </p:anim>
                                  </p:childTnLst>
                                </p:cTn>
                              </p:par>
                            </p:childTnLst>
                          </p:cTn>
                        </p:par>
                        <p:par>
                          <p:cTn id="63" fill="hold">
                            <p:stCondLst>
                              <p:cond delay="4000"/>
                            </p:stCondLst>
                            <p:childTnLst>
                              <p:par>
                                <p:cTn id="64" presetID="42" presetClass="entr" presetSubtype="0" fill="hold" grpId="0" nodeType="afterEffect">
                                  <p:stCondLst>
                                    <p:cond delay="0"/>
                                  </p:stCondLst>
                                  <p:childTnLst>
                                    <p:set>
                                      <p:cBhvr>
                                        <p:cTn id="65" dur="1" fill="hold">
                                          <p:stCondLst>
                                            <p:cond delay="0"/>
                                          </p:stCondLst>
                                        </p:cTn>
                                        <p:tgtEl>
                                          <p:spTgt spid="10"/>
                                        </p:tgtEl>
                                        <p:attrNameLst>
                                          <p:attrName>style.visibility</p:attrName>
                                        </p:attrNameLst>
                                      </p:cBhvr>
                                      <p:to>
                                        <p:strVal val="visible"/>
                                      </p:to>
                                    </p:set>
                                    <p:animEffect transition="in" filter="fade">
                                      <p:cBhvr>
                                        <p:cTn id="66" dur="1000"/>
                                        <p:tgtEl>
                                          <p:spTgt spid="10"/>
                                        </p:tgtEl>
                                      </p:cBhvr>
                                    </p:animEffect>
                                    <p:anim calcmode="lin" valueType="num">
                                      <p:cBhvr>
                                        <p:cTn id="67" dur="1000" fill="hold"/>
                                        <p:tgtEl>
                                          <p:spTgt spid="10"/>
                                        </p:tgtEl>
                                        <p:attrNameLst>
                                          <p:attrName>ppt_x</p:attrName>
                                        </p:attrNameLst>
                                      </p:cBhvr>
                                      <p:tavLst>
                                        <p:tav tm="0">
                                          <p:val>
                                            <p:strVal val="#ppt_x"/>
                                          </p:val>
                                        </p:tav>
                                        <p:tav tm="100000">
                                          <p:val>
                                            <p:strVal val="#ppt_x"/>
                                          </p:val>
                                        </p:tav>
                                      </p:tavLst>
                                    </p:anim>
                                    <p:anim calcmode="lin" valueType="num">
                                      <p:cBhvr>
                                        <p:cTn id="68" dur="1000" fill="hold"/>
                                        <p:tgtEl>
                                          <p:spTgt spid="10"/>
                                        </p:tgtEl>
                                        <p:attrNameLst>
                                          <p:attrName>ppt_y</p:attrName>
                                        </p:attrNameLst>
                                      </p:cBhvr>
                                      <p:tavLst>
                                        <p:tav tm="0">
                                          <p:val>
                                            <p:strVal val="#ppt_y+.1"/>
                                          </p:val>
                                        </p:tav>
                                        <p:tav tm="100000">
                                          <p:val>
                                            <p:strVal val="#ppt_y"/>
                                          </p:val>
                                        </p:tav>
                                      </p:tavLst>
                                    </p:anim>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14"/>
                                        </p:tgtEl>
                                        <p:attrNameLst>
                                          <p:attrName>style.visibility</p:attrName>
                                        </p:attrNameLst>
                                      </p:cBhvr>
                                      <p:to>
                                        <p:strVal val="visible"/>
                                      </p:to>
                                    </p:set>
                                    <p:animEffect transition="in" filter="fade">
                                      <p:cBhvr>
                                        <p:cTn id="72" dur="1000"/>
                                        <p:tgtEl>
                                          <p:spTgt spid="14"/>
                                        </p:tgtEl>
                                      </p:cBhvr>
                                    </p:animEffect>
                                    <p:anim calcmode="lin" valueType="num">
                                      <p:cBhvr>
                                        <p:cTn id="73" dur="1000" fill="hold"/>
                                        <p:tgtEl>
                                          <p:spTgt spid="14"/>
                                        </p:tgtEl>
                                        <p:attrNameLst>
                                          <p:attrName>ppt_x</p:attrName>
                                        </p:attrNameLst>
                                      </p:cBhvr>
                                      <p:tavLst>
                                        <p:tav tm="0">
                                          <p:val>
                                            <p:strVal val="#ppt_x"/>
                                          </p:val>
                                        </p:tav>
                                        <p:tav tm="100000">
                                          <p:val>
                                            <p:strVal val="#ppt_x"/>
                                          </p:val>
                                        </p:tav>
                                      </p:tavLst>
                                    </p:anim>
                                    <p:anim calcmode="lin" valueType="num">
                                      <p:cBhvr>
                                        <p:cTn id="74" dur="1000" fill="hold"/>
                                        <p:tgtEl>
                                          <p:spTgt spid="14"/>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15"/>
                                        </p:tgtEl>
                                        <p:attrNameLst>
                                          <p:attrName>style.visibility</p:attrName>
                                        </p:attrNameLst>
                                      </p:cBhvr>
                                      <p:to>
                                        <p:strVal val="visible"/>
                                      </p:to>
                                    </p:set>
                                    <p:animEffect transition="in" filter="fade">
                                      <p:cBhvr>
                                        <p:cTn id="78" dur="1000"/>
                                        <p:tgtEl>
                                          <p:spTgt spid="15"/>
                                        </p:tgtEl>
                                      </p:cBhvr>
                                    </p:animEffect>
                                    <p:anim calcmode="lin" valueType="num">
                                      <p:cBhvr>
                                        <p:cTn id="79" dur="1000" fill="hold"/>
                                        <p:tgtEl>
                                          <p:spTgt spid="15"/>
                                        </p:tgtEl>
                                        <p:attrNameLst>
                                          <p:attrName>ppt_x</p:attrName>
                                        </p:attrNameLst>
                                      </p:cBhvr>
                                      <p:tavLst>
                                        <p:tav tm="0">
                                          <p:val>
                                            <p:strVal val="#ppt_x"/>
                                          </p:val>
                                        </p:tav>
                                        <p:tav tm="100000">
                                          <p:val>
                                            <p:strVal val="#ppt_x"/>
                                          </p:val>
                                        </p:tav>
                                      </p:tavLst>
                                    </p:anim>
                                    <p:anim calcmode="lin" valueType="num">
                                      <p:cBhvr>
                                        <p:cTn id="8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42" presetClass="entr" presetSubtype="0" fill="hold" grpId="0" nodeType="clickEffect">
                                  <p:stCondLst>
                                    <p:cond delay="0"/>
                                  </p:stCondLst>
                                  <p:childTnLst>
                                    <p:set>
                                      <p:cBhvr>
                                        <p:cTn id="84" dur="1" fill="hold">
                                          <p:stCondLst>
                                            <p:cond delay="0"/>
                                          </p:stCondLst>
                                        </p:cTn>
                                        <p:tgtEl>
                                          <p:spTgt spid="6"/>
                                        </p:tgtEl>
                                        <p:attrNameLst>
                                          <p:attrName>style.visibility</p:attrName>
                                        </p:attrNameLst>
                                      </p:cBhvr>
                                      <p:to>
                                        <p:strVal val="visible"/>
                                      </p:to>
                                    </p:set>
                                    <p:animEffect transition="in" filter="fade">
                                      <p:cBhvr>
                                        <p:cTn id="85" dur="1000"/>
                                        <p:tgtEl>
                                          <p:spTgt spid="6"/>
                                        </p:tgtEl>
                                      </p:cBhvr>
                                    </p:animEffect>
                                    <p:anim calcmode="lin" valueType="num">
                                      <p:cBhvr>
                                        <p:cTn id="86" dur="1000" fill="hold"/>
                                        <p:tgtEl>
                                          <p:spTgt spid="6"/>
                                        </p:tgtEl>
                                        <p:attrNameLst>
                                          <p:attrName>ppt_x</p:attrName>
                                        </p:attrNameLst>
                                      </p:cBhvr>
                                      <p:tavLst>
                                        <p:tav tm="0">
                                          <p:val>
                                            <p:strVal val="#ppt_x"/>
                                          </p:val>
                                        </p:tav>
                                        <p:tav tm="100000">
                                          <p:val>
                                            <p:strVal val="#ppt_x"/>
                                          </p:val>
                                        </p:tav>
                                      </p:tavLst>
                                    </p:anim>
                                    <p:anim calcmode="lin" valueType="num">
                                      <p:cBhvr>
                                        <p:cTn id="8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42" presetClass="entr" presetSubtype="0" fill="hold" grpId="0" nodeType="clickEffect">
                                  <p:stCondLst>
                                    <p:cond delay="0"/>
                                  </p:stCondLst>
                                  <p:childTnLst>
                                    <p:set>
                                      <p:cBhvr>
                                        <p:cTn id="91" dur="1" fill="hold">
                                          <p:stCondLst>
                                            <p:cond delay="0"/>
                                          </p:stCondLst>
                                        </p:cTn>
                                        <p:tgtEl>
                                          <p:spTgt spid="8"/>
                                        </p:tgtEl>
                                        <p:attrNameLst>
                                          <p:attrName>style.visibility</p:attrName>
                                        </p:attrNameLst>
                                      </p:cBhvr>
                                      <p:to>
                                        <p:strVal val="visible"/>
                                      </p:to>
                                    </p:set>
                                    <p:animEffect transition="in" filter="fade">
                                      <p:cBhvr>
                                        <p:cTn id="92" dur="1000"/>
                                        <p:tgtEl>
                                          <p:spTgt spid="8"/>
                                        </p:tgtEl>
                                      </p:cBhvr>
                                    </p:animEffect>
                                    <p:anim calcmode="lin" valueType="num">
                                      <p:cBhvr>
                                        <p:cTn id="93" dur="1000" fill="hold"/>
                                        <p:tgtEl>
                                          <p:spTgt spid="8"/>
                                        </p:tgtEl>
                                        <p:attrNameLst>
                                          <p:attrName>ppt_x</p:attrName>
                                        </p:attrNameLst>
                                      </p:cBhvr>
                                      <p:tavLst>
                                        <p:tav tm="0">
                                          <p:val>
                                            <p:strVal val="#ppt_x"/>
                                          </p:val>
                                        </p:tav>
                                        <p:tav tm="100000">
                                          <p:val>
                                            <p:strVal val="#ppt_x"/>
                                          </p:val>
                                        </p:tav>
                                      </p:tavLst>
                                    </p:anim>
                                    <p:anim calcmode="lin" valueType="num">
                                      <p:cBhvr>
                                        <p:cTn id="9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42" presetClass="entr" presetSubtype="0" fill="hold" grpId="0" nodeType="clickEffect">
                                  <p:stCondLst>
                                    <p:cond delay="0"/>
                                  </p:stCondLst>
                                  <p:childTnLst>
                                    <p:set>
                                      <p:cBhvr>
                                        <p:cTn id="98" dur="1" fill="hold">
                                          <p:stCondLst>
                                            <p:cond delay="0"/>
                                          </p:stCondLst>
                                        </p:cTn>
                                        <p:tgtEl>
                                          <p:spTgt spid="16"/>
                                        </p:tgtEl>
                                        <p:attrNameLst>
                                          <p:attrName>style.visibility</p:attrName>
                                        </p:attrNameLst>
                                      </p:cBhvr>
                                      <p:to>
                                        <p:strVal val="visible"/>
                                      </p:to>
                                    </p:set>
                                    <p:animEffect transition="in" filter="fade">
                                      <p:cBhvr>
                                        <p:cTn id="99" dur="1000"/>
                                        <p:tgtEl>
                                          <p:spTgt spid="16"/>
                                        </p:tgtEl>
                                      </p:cBhvr>
                                    </p:animEffect>
                                    <p:anim calcmode="lin" valueType="num">
                                      <p:cBhvr>
                                        <p:cTn id="100" dur="1000" fill="hold"/>
                                        <p:tgtEl>
                                          <p:spTgt spid="16"/>
                                        </p:tgtEl>
                                        <p:attrNameLst>
                                          <p:attrName>ppt_x</p:attrName>
                                        </p:attrNameLst>
                                      </p:cBhvr>
                                      <p:tavLst>
                                        <p:tav tm="0">
                                          <p:val>
                                            <p:strVal val="#ppt_x"/>
                                          </p:val>
                                        </p:tav>
                                        <p:tav tm="100000">
                                          <p:val>
                                            <p:strVal val="#ppt_x"/>
                                          </p:val>
                                        </p:tav>
                                      </p:tavLst>
                                    </p:anim>
                                    <p:anim calcmode="lin" valueType="num">
                                      <p:cBhvr>
                                        <p:cTn id="101"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2" fill="hold">
                      <p:stCondLst>
                        <p:cond delay="indefinite"/>
                      </p:stCondLst>
                      <p:childTnLst>
                        <p:par>
                          <p:cTn id="103" fill="hold">
                            <p:stCondLst>
                              <p:cond delay="0"/>
                            </p:stCondLst>
                            <p:childTnLst>
                              <p:par>
                                <p:cTn id="104" presetID="42" presetClass="entr" presetSubtype="0" fill="hold" grpId="0" nodeType="clickEffect">
                                  <p:stCondLst>
                                    <p:cond delay="0"/>
                                  </p:stCondLst>
                                  <p:childTnLst>
                                    <p:set>
                                      <p:cBhvr>
                                        <p:cTn id="105" dur="1" fill="hold">
                                          <p:stCondLst>
                                            <p:cond delay="0"/>
                                          </p:stCondLst>
                                        </p:cTn>
                                        <p:tgtEl>
                                          <p:spTgt spid="17"/>
                                        </p:tgtEl>
                                        <p:attrNameLst>
                                          <p:attrName>style.visibility</p:attrName>
                                        </p:attrNameLst>
                                      </p:cBhvr>
                                      <p:to>
                                        <p:strVal val="visible"/>
                                      </p:to>
                                    </p:set>
                                    <p:animEffect transition="in" filter="fade">
                                      <p:cBhvr>
                                        <p:cTn id="106" dur="1000"/>
                                        <p:tgtEl>
                                          <p:spTgt spid="17"/>
                                        </p:tgtEl>
                                      </p:cBhvr>
                                    </p:animEffect>
                                    <p:anim calcmode="lin" valueType="num">
                                      <p:cBhvr>
                                        <p:cTn id="107" dur="1000" fill="hold"/>
                                        <p:tgtEl>
                                          <p:spTgt spid="17"/>
                                        </p:tgtEl>
                                        <p:attrNameLst>
                                          <p:attrName>ppt_x</p:attrName>
                                        </p:attrNameLst>
                                      </p:cBhvr>
                                      <p:tavLst>
                                        <p:tav tm="0">
                                          <p:val>
                                            <p:strVal val="#ppt_x"/>
                                          </p:val>
                                        </p:tav>
                                        <p:tav tm="100000">
                                          <p:val>
                                            <p:strVal val="#ppt_x"/>
                                          </p:val>
                                        </p:tav>
                                      </p:tavLst>
                                    </p:anim>
                                    <p:anim calcmode="lin" valueType="num">
                                      <p:cBhvr>
                                        <p:cTn id="108"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animBg="1"/>
      <p:bldP spid="9" grpId="0" animBg="1"/>
      <p:bldP spid="8" grpId="0"/>
      <p:bldP spid="10" grpId="0" animBg="1"/>
      <p:bldP spid="11" grpId="0" animBg="1"/>
      <p:bldP spid="12" grpId="0" animBg="1"/>
      <p:bldP spid="13" grpId="0" animBg="1"/>
      <p:bldP spid="14" grpId="0" animBg="1"/>
      <p:bldP spid="15" grpId="0" animBg="1"/>
      <p:bldP spid="16"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One Effect Has Several Causes</a:t>
            </a:r>
            <a:endParaRPr lang="en-US" dirty="0"/>
          </a:p>
        </p:txBody>
      </p:sp>
      <p:sp>
        <p:nvSpPr>
          <p:cNvPr id="2" name="Content Placeholder 1"/>
          <p:cNvSpPr>
            <a:spLocks noGrp="1"/>
          </p:cNvSpPr>
          <p:nvPr>
            <p:ph idx="1"/>
          </p:nvPr>
        </p:nvSpPr>
        <p:spPr>
          <a:xfrm>
            <a:off x="1095024" y="2438400"/>
            <a:ext cx="7210776" cy="3962400"/>
          </a:xfrm>
        </p:spPr>
        <p:txBody>
          <a:bodyPr/>
          <a:lstStyle/>
          <a:p>
            <a:pPr marL="0" indent="0">
              <a:buNone/>
            </a:pPr>
            <a:r>
              <a:rPr lang="en-US" dirty="0" smtClean="0"/>
              <a:t> </a:t>
            </a:r>
          </a:p>
          <a:p>
            <a:pPr marL="0" indent="0">
              <a:buNone/>
            </a:pPr>
            <a:endParaRPr lang="en-US" dirty="0"/>
          </a:p>
          <a:p>
            <a:pPr marL="0" indent="0">
              <a:buNone/>
            </a:pPr>
            <a:endParaRPr lang="en-US" dirty="0" smtClean="0"/>
          </a:p>
          <a:p>
            <a:pPr marL="0" indent="0">
              <a:buNone/>
            </a:pPr>
            <a:r>
              <a:rPr lang="en-US" dirty="0" smtClean="0"/>
              <a:t>The girl studied every night and got help from her tutor so she did well on the test.</a:t>
            </a:r>
            <a:endParaRPr lang="en-US" dirty="0"/>
          </a:p>
        </p:txBody>
      </p:sp>
      <p:pic>
        <p:nvPicPr>
          <p:cNvPr id="1026" name="Picture 2" descr="C:\Users\Tamera McMahon\AppData\Local\Microsoft\Windows\Temporary Internet Files\Content.IE5\2J342OE6\MC900024458[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0" y="2438400"/>
            <a:ext cx="1889150" cy="133319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Tamera McMahon\AppData\Local\Microsoft\Windows\Temporary Internet Files\Content.IE5\3P2UCWJD\MP900442219[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7400" y="2441437"/>
            <a:ext cx="1676400" cy="11176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Tamera McMahon\AppData\Local\Microsoft\Windows\Temporary Internet Files\Content.IE5\8I1FPOUQ\MC910217623[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63491" y="4343400"/>
            <a:ext cx="1811426" cy="166512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143000" y="4267200"/>
            <a:ext cx="381000" cy="304800"/>
          </a:xfrm>
          <a:prstGeom prst="rect">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2133600" y="2041175"/>
            <a:ext cx="1524000" cy="369332"/>
          </a:xfrm>
          <a:prstGeom prst="rect">
            <a:avLst/>
          </a:prstGeom>
          <a:noFill/>
        </p:spPr>
        <p:txBody>
          <a:bodyPr wrap="square" rtlCol="0">
            <a:spAutoFit/>
          </a:bodyPr>
          <a:lstStyle/>
          <a:p>
            <a:r>
              <a:rPr lang="en-US" b="1" dirty="0" smtClean="0">
                <a:solidFill>
                  <a:schemeClr val="accent5">
                    <a:lumMod val="75000"/>
                  </a:schemeClr>
                </a:solidFill>
              </a:rPr>
              <a:t>Cause</a:t>
            </a:r>
            <a:endParaRPr lang="en-US" b="1" dirty="0">
              <a:solidFill>
                <a:schemeClr val="accent5">
                  <a:lumMod val="75000"/>
                </a:schemeClr>
              </a:solidFill>
            </a:endParaRPr>
          </a:p>
        </p:txBody>
      </p:sp>
      <p:sp>
        <p:nvSpPr>
          <p:cNvPr id="11" name="TextBox 10"/>
          <p:cNvSpPr txBox="1"/>
          <p:nvPr/>
        </p:nvSpPr>
        <p:spPr>
          <a:xfrm>
            <a:off x="5699150" y="2041175"/>
            <a:ext cx="1524000" cy="369332"/>
          </a:xfrm>
          <a:prstGeom prst="rect">
            <a:avLst/>
          </a:prstGeom>
          <a:noFill/>
        </p:spPr>
        <p:txBody>
          <a:bodyPr wrap="square" rtlCol="0">
            <a:spAutoFit/>
          </a:bodyPr>
          <a:lstStyle/>
          <a:p>
            <a:r>
              <a:rPr lang="en-US" b="1" dirty="0" smtClean="0">
                <a:solidFill>
                  <a:schemeClr val="accent5">
                    <a:lumMod val="75000"/>
                  </a:schemeClr>
                </a:solidFill>
              </a:rPr>
              <a:t>Cause</a:t>
            </a:r>
            <a:endParaRPr lang="en-US" b="1" dirty="0">
              <a:solidFill>
                <a:schemeClr val="accent5">
                  <a:lumMod val="75000"/>
                </a:schemeClr>
              </a:solidFill>
            </a:endParaRPr>
          </a:p>
        </p:txBody>
      </p:sp>
      <p:sp>
        <p:nvSpPr>
          <p:cNvPr id="12" name="TextBox 11"/>
          <p:cNvSpPr txBox="1"/>
          <p:nvPr/>
        </p:nvSpPr>
        <p:spPr>
          <a:xfrm>
            <a:off x="4757041" y="5639190"/>
            <a:ext cx="1524000" cy="369332"/>
          </a:xfrm>
          <a:prstGeom prst="rect">
            <a:avLst/>
          </a:prstGeom>
          <a:noFill/>
        </p:spPr>
        <p:txBody>
          <a:bodyPr wrap="square" rtlCol="0">
            <a:spAutoFit/>
          </a:bodyPr>
          <a:lstStyle/>
          <a:p>
            <a:pPr algn="r"/>
            <a:r>
              <a:rPr lang="en-US" b="1" dirty="0" smtClean="0">
                <a:solidFill>
                  <a:schemeClr val="accent5">
                    <a:lumMod val="75000"/>
                  </a:schemeClr>
                </a:solidFill>
              </a:rPr>
              <a:t>Effect</a:t>
            </a:r>
            <a:endParaRPr lang="en-US" b="1" dirty="0">
              <a:solidFill>
                <a:schemeClr val="accent5">
                  <a:lumMod val="75000"/>
                </a:schemeClr>
              </a:solidFill>
            </a:endParaRPr>
          </a:p>
        </p:txBody>
      </p:sp>
    </p:spTree>
    <p:extLst>
      <p:ext uri="{BB962C8B-B14F-4D97-AF65-F5344CB8AC3E}">
        <p14:creationId xmlns:p14="http://schemas.microsoft.com/office/powerpoint/2010/main" val="3920199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One Cause Has Several Effects</a:t>
            </a:r>
            <a:endParaRPr lang="en-US" dirty="0"/>
          </a:p>
        </p:txBody>
      </p:sp>
      <p:pic>
        <p:nvPicPr>
          <p:cNvPr id="6" name="Content Placeholder 5"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67442" y="2057399"/>
            <a:ext cx="6992825" cy="3541049"/>
          </a:xfrm>
        </p:spPr>
      </p:pic>
    </p:spTree>
    <p:extLst>
      <p:ext uri="{BB962C8B-B14F-4D97-AF65-F5344CB8AC3E}">
        <p14:creationId xmlns:p14="http://schemas.microsoft.com/office/powerpoint/2010/main" val="5445791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762000"/>
            <a:ext cx="6965245" cy="1202485"/>
          </a:xfrm>
        </p:spPr>
        <p:txBody>
          <a:bodyPr/>
          <a:lstStyle/>
          <a:p>
            <a:r>
              <a:rPr lang="en-US" dirty="0" smtClean="0"/>
              <a:t>Write Your Own</a:t>
            </a:r>
            <a:endParaRPr lang="en-US" dirty="0"/>
          </a:p>
        </p:txBody>
      </p:sp>
      <p:sp>
        <p:nvSpPr>
          <p:cNvPr id="4" name="Rounded Rectangle 3"/>
          <p:cNvSpPr/>
          <p:nvPr/>
        </p:nvSpPr>
        <p:spPr>
          <a:xfrm>
            <a:off x="1295400" y="2133600"/>
            <a:ext cx="2743200" cy="609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1295400" y="2971800"/>
            <a:ext cx="2743200" cy="609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1295400" y="3810000"/>
            <a:ext cx="2743200" cy="609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4724400" y="2971800"/>
            <a:ext cx="2743200" cy="609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p:cNvCxnSpPr/>
          <p:nvPr/>
        </p:nvCxnSpPr>
        <p:spPr>
          <a:xfrm>
            <a:off x="4038600" y="2438400"/>
            <a:ext cx="685800" cy="5334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5" idx="3"/>
            <a:endCxn id="7" idx="1"/>
          </p:cNvCxnSpPr>
          <p:nvPr/>
        </p:nvCxnSpPr>
        <p:spPr>
          <a:xfrm>
            <a:off x="4038600" y="3276600"/>
            <a:ext cx="685800"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6" idx="3"/>
          </p:cNvCxnSpPr>
          <p:nvPr/>
        </p:nvCxnSpPr>
        <p:spPr>
          <a:xfrm flipV="1">
            <a:off x="4038600" y="3581400"/>
            <a:ext cx="685800" cy="5334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1905000" y="1840468"/>
            <a:ext cx="1066318" cy="369332"/>
          </a:xfrm>
          <a:prstGeom prst="rect">
            <a:avLst/>
          </a:prstGeom>
          <a:noFill/>
        </p:spPr>
        <p:txBody>
          <a:bodyPr wrap="none" rtlCol="0">
            <a:spAutoFit/>
          </a:bodyPr>
          <a:lstStyle/>
          <a:p>
            <a:r>
              <a:rPr lang="en-US" dirty="0" smtClean="0"/>
              <a:t>3 causes</a:t>
            </a:r>
            <a:endParaRPr lang="en-US" dirty="0"/>
          </a:p>
        </p:txBody>
      </p:sp>
      <p:sp>
        <p:nvSpPr>
          <p:cNvPr id="16" name="TextBox 15"/>
          <p:cNvSpPr txBox="1"/>
          <p:nvPr/>
        </p:nvSpPr>
        <p:spPr>
          <a:xfrm>
            <a:off x="5638800" y="2667000"/>
            <a:ext cx="933461" cy="369332"/>
          </a:xfrm>
          <a:prstGeom prst="rect">
            <a:avLst/>
          </a:prstGeom>
          <a:noFill/>
        </p:spPr>
        <p:txBody>
          <a:bodyPr wrap="none" rtlCol="0">
            <a:spAutoFit/>
          </a:bodyPr>
          <a:lstStyle/>
          <a:p>
            <a:r>
              <a:rPr lang="en-US" dirty="0" smtClean="0"/>
              <a:t>1 effect</a:t>
            </a:r>
            <a:endParaRPr lang="en-US" dirty="0"/>
          </a:p>
        </p:txBody>
      </p:sp>
      <p:sp>
        <p:nvSpPr>
          <p:cNvPr id="17" name="TextBox 16"/>
          <p:cNvSpPr txBox="1"/>
          <p:nvPr/>
        </p:nvSpPr>
        <p:spPr>
          <a:xfrm>
            <a:off x="5486400" y="3098762"/>
            <a:ext cx="1290931" cy="369332"/>
          </a:xfrm>
          <a:prstGeom prst="rect">
            <a:avLst/>
          </a:prstGeom>
          <a:noFill/>
        </p:spPr>
        <p:txBody>
          <a:bodyPr wrap="none" rtlCol="0">
            <a:spAutoFit/>
          </a:bodyPr>
          <a:lstStyle/>
          <a:p>
            <a:r>
              <a:rPr lang="en-US" dirty="0" smtClean="0"/>
              <a:t>Low grades</a:t>
            </a:r>
            <a:endParaRPr lang="en-US" dirty="0"/>
          </a:p>
        </p:txBody>
      </p:sp>
      <p:sp>
        <p:nvSpPr>
          <p:cNvPr id="18" name="TextBox 17"/>
          <p:cNvSpPr txBox="1"/>
          <p:nvPr/>
        </p:nvSpPr>
        <p:spPr>
          <a:xfrm>
            <a:off x="1524000" y="2286000"/>
            <a:ext cx="2286000" cy="369332"/>
          </a:xfrm>
          <a:prstGeom prst="rect">
            <a:avLst/>
          </a:prstGeom>
          <a:noFill/>
        </p:spPr>
        <p:txBody>
          <a:bodyPr wrap="square" rtlCol="0">
            <a:spAutoFit/>
          </a:bodyPr>
          <a:lstStyle/>
          <a:p>
            <a:pPr algn="ctr"/>
            <a:r>
              <a:rPr lang="en-US" dirty="0" smtClean="0"/>
              <a:t>Gets too little sleep</a:t>
            </a:r>
            <a:endParaRPr lang="en-US" dirty="0"/>
          </a:p>
        </p:txBody>
      </p:sp>
      <p:sp>
        <p:nvSpPr>
          <p:cNvPr id="19" name="TextBox 18"/>
          <p:cNvSpPr txBox="1"/>
          <p:nvPr/>
        </p:nvSpPr>
        <p:spPr>
          <a:xfrm>
            <a:off x="1295400" y="3091934"/>
            <a:ext cx="2743200" cy="369332"/>
          </a:xfrm>
          <a:prstGeom prst="rect">
            <a:avLst/>
          </a:prstGeom>
          <a:noFill/>
        </p:spPr>
        <p:txBody>
          <a:bodyPr wrap="square" rtlCol="0">
            <a:spAutoFit/>
          </a:bodyPr>
          <a:lstStyle/>
          <a:p>
            <a:pPr algn="ctr"/>
            <a:r>
              <a:rPr lang="en-US" dirty="0" smtClean="0"/>
              <a:t>Does not eat breakfast</a:t>
            </a:r>
            <a:endParaRPr lang="en-US" dirty="0"/>
          </a:p>
        </p:txBody>
      </p:sp>
      <p:sp>
        <p:nvSpPr>
          <p:cNvPr id="20" name="TextBox 19"/>
          <p:cNvSpPr txBox="1"/>
          <p:nvPr/>
        </p:nvSpPr>
        <p:spPr>
          <a:xfrm>
            <a:off x="1295400" y="3930134"/>
            <a:ext cx="2743200" cy="369332"/>
          </a:xfrm>
          <a:prstGeom prst="rect">
            <a:avLst/>
          </a:prstGeom>
          <a:noFill/>
        </p:spPr>
        <p:txBody>
          <a:bodyPr wrap="square" rtlCol="0">
            <a:spAutoFit/>
          </a:bodyPr>
          <a:lstStyle/>
          <a:p>
            <a:pPr algn="ctr"/>
            <a:r>
              <a:rPr lang="en-US" dirty="0" smtClean="0"/>
              <a:t>Does not do homework</a:t>
            </a:r>
            <a:endParaRPr lang="en-US" dirty="0"/>
          </a:p>
        </p:txBody>
      </p:sp>
    </p:spTree>
    <p:extLst>
      <p:ext uri="{BB962C8B-B14F-4D97-AF65-F5344CB8AC3E}">
        <p14:creationId xmlns:p14="http://schemas.microsoft.com/office/powerpoint/2010/main" val="3543435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fade">
                                      <p:cBhvr>
                                        <p:cTn id="14" dur="1000"/>
                                        <p:tgtEl>
                                          <p:spTgt spid="19"/>
                                        </p:tgtEl>
                                      </p:cBhvr>
                                    </p:animEffect>
                                    <p:anim calcmode="lin" valueType="num">
                                      <p:cBhvr>
                                        <p:cTn id="15" dur="1000" fill="hold"/>
                                        <p:tgtEl>
                                          <p:spTgt spid="19"/>
                                        </p:tgtEl>
                                        <p:attrNameLst>
                                          <p:attrName>ppt_x</p:attrName>
                                        </p:attrNameLst>
                                      </p:cBhvr>
                                      <p:tavLst>
                                        <p:tav tm="0">
                                          <p:val>
                                            <p:strVal val="#ppt_x"/>
                                          </p:val>
                                        </p:tav>
                                        <p:tav tm="100000">
                                          <p:val>
                                            <p:strVal val="#ppt_x"/>
                                          </p:val>
                                        </p:tav>
                                      </p:tavLst>
                                    </p:anim>
                                    <p:anim calcmode="lin" valueType="num">
                                      <p:cBhvr>
                                        <p:cTn id="1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1000"/>
                                        <p:tgtEl>
                                          <p:spTgt spid="20"/>
                                        </p:tgtEl>
                                      </p:cBhvr>
                                    </p:animEffect>
                                    <p:anim calcmode="lin" valueType="num">
                                      <p:cBhvr>
                                        <p:cTn id="22" dur="1000" fill="hold"/>
                                        <p:tgtEl>
                                          <p:spTgt spid="20"/>
                                        </p:tgtEl>
                                        <p:attrNameLst>
                                          <p:attrName>ppt_x</p:attrName>
                                        </p:attrNameLst>
                                      </p:cBhvr>
                                      <p:tavLst>
                                        <p:tav tm="0">
                                          <p:val>
                                            <p:strVal val="#ppt_x"/>
                                          </p:val>
                                        </p:tav>
                                        <p:tav tm="100000">
                                          <p:val>
                                            <p:strVal val="#ppt_x"/>
                                          </p:val>
                                        </p:tav>
                                      </p:tavLst>
                                    </p:anim>
                                    <p:anim calcmode="lin" valueType="num">
                                      <p:cBhvr>
                                        <p:cTn id="23"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0" grpId="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ushpin">
  <a:themeElements>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1402</TotalTime>
  <Words>669</Words>
  <Application>Microsoft Office PowerPoint</Application>
  <PresentationFormat>On-screen Show (4:3)</PresentationFormat>
  <Paragraphs>133</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Brush Script MT</vt:lpstr>
      <vt:lpstr>Constantia</vt:lpstr>
      <vt:lpstr>Franklin Gothic Book</vt:lpstr>
      <vt:lpstr>Rage Italic</vt:lpstr>
      <vt:lpstr>Pushpin</vt:lpstr>
      <vt:lpstr>CAUSE and EFFECT</vt:lpstr>
      <vt:lpstr>Cause and Effect – the relationship between two things.</vt:lpstr>
      <vt:lpstr>Signal Words</vt:lpstr>
      <vt:lpstr>Identify Cause and Effect</vt:lpstr>
      <vt:lpstr>It’s Not Always Easy to Separate Cause and Effect</vt:lpstr>
      <vt:lpstr>Here's an example. </vt:lpstr>
      <vt:lpstr>One Effect Has Several Causes</vt:lpstr>
      <vt:lpstr>One Cause Has Several Effects</vt:lpstr>
      <vt:lpstr>Write Your Own</vt:lpstr>
      <vt:lpstr>Write Your Own</vt:lpstr>
      <vt:lpstr>One Cause and Several Effects</vt:lpstr>
      <vt:lpstr>Cause and Several Effects</vt:lpstr>
      <vt:lpstr>Another Practice</vt:lpstr>
      <vt:lpstr>Chain of Events</vt:lpstr>
      <vt:lpstr>Cause and Effect</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CAUSE and EFFECT</dc:title>
  <dc:creator>Tamera McMahon</dc:creator>
  <cp:lastModifiedBy>System Administrator</cp:lastModifiedBy>
  <cp:revision>48</cp:revision>
  <dcterms:created xsi:type="dcterms:W3CDTF">2010-11-21T18:05:50Z</dcterms:created>
  <dcterms:modified xsi:type="dcterms:W3CDTF">2016-01-12T20:20:12Z</dcterms:modified>
</cp:coreProperties>
</file>